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36E16-F5D1-47D3-9EBF-EB16E4289024}" type="datetimeFigureOut">
              <a:rPr lang="en-SG" smtClean="0"/>
              <a:t>31/10/2016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1BB54-4DD8-44E9-9525-56051A4161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001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18445-38C2-41A3-A358-77E2E53FF1F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20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3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2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7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6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1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3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3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9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2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9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2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8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accent2">
                  <a:lumMod val="75000"/>
                </a:schemeClr>
              </a:gs>
              <a:gs pos="45000">
                <a:schemeClr val="accent2">
                  <a:lumMod val="75000"/>
                  <a:alpha val="3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0213" y="4318868"/>
            <a:ext cx="720081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en-US" sz="6600" b="1" cap="all" dirty="0">
                <a:solidFill>
                  <a:prstClr val="white"/>
                </a:solidFill>
                <a:ea typeface="新細明體" pitchFamily="18" charset="-120"/>
              </a:rPr>
              <a:t>Goals and </a:t>
            </a:r>
            <a:br>
              <a:rPr lang="en-US" altLang="en-US" sz="6600" b="1" cap="all" dirty="0">
                <a:solidFill>
                  <a:prstClr val="white"/>
                </a:solidFill>
                <a:ea typeface="新細明體" pitchFamily="18" charset="-120"/>
              </a:rPr>
            </a:br>
            <a:r>
              <a:rPr lang="en-US" altLang="en-US" sz="6600" b="1" cap="all" dirty="0">
                <a:solidFill>
                  <a:prstClr val="white"/>
                </a:solidFill>
                <a:ea typeface="新細明體" pitchFamily="18" charset="-120"/>
              </a:rPr>
              <a:t>A Goal Statement</a:t>
            </a:r>
          </a:p>
        </p:txBody>
      </p:sp>
    </p:spTree>
    <p:extLst>
      <p:ext uri="{BB962C8B-B14F-4D97-AF65-F5344CB8AC3E}">
        <p14:creationId xmlns:p14="http://schemas.microsoft.com/office/powerpoint/2010/main" val="182837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56608" y="5319338"/>
            <a:ext cx="10651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6075" indent="-346075" algn="ctr">
              <a:spcBef>
                <a:spcPct val="50000"/>
              </a:spcBef>
              <a:buClr>
                <a:srgbClr val="FF3300"/>
              </a:buClr>
              <a:buFont typeface="Arial" pitchFamily="34" charset="0"/>
              <a:buNone/>
            </a:pPr>
            <a:r>
              <a:rPr lang="en-US" sz="36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“If you want things to change…change your Daily Goals”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164" y="893429"/>
            <a:ext cx="6096001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cap="all" dirty="0">
                <a:solidFill>
                  <a:prstClr val="white"/>
                </a:solidFill>
              </a:rPr>
              <a:t>Detailed Plan</a:t>
            </a:r>
            <a:r>
              <a:rPr lang="en-US" sz="4000" cap="all" dirty="0">
                <a:solidFill>
                  <a:prstClr val="white"/>
                </a:solidFill>
              </a:rPr>
              <a:t/>
            </a:r>
            <a:br>
              <a:rPr lang="en-US" sz="4000" cap="all" dirty="0">
                <a:solidFill>
                  <a:prstClr val="white"/>
                </a:solidFill>
              </a:rPr>
            </a:br>
            <a:r>
              <a:rPr lang="en-US" sz="28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</a:rPr>
              <a:t>Break it down to: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374691" y="2272515"/>
            <a:ext cx="7442949" cy="813547"/>
            <a:chOff x="2374526" y="2548217"/>
            <a:chExt cx="7442949" cy="813547"/>
          </a:xfrm>
        </p:grpSpPr>
        <p:grpSp>
          <p:nvGrpSpPr>
            <p:cNvPr id="6" name="Group 5"/>
            <p:cNvGrpSpPr/>
            <p:nvPr/>
          </p:nvGrpSpPr>
          <p:grpSpPr>
            <a:xfrm>
              <a:off x="2374526" y="2548217"/>
              <a:ext cx="7442949" cy="813547"/>
              <a:chOff x="1768288" y="2454088"/>
              <a:chExt cx="7442949" cy="813547"/>
            </a:xfrm>
          </p:grpSpPr>
          <p:sp>
            <p:nvSpPr>
              <p:cNvPr id="2" name="Round Same Side Corner Rectangle 1"/>
              <p:cNvSpPr/>
              <p:nvPr/>
            </p:nvSpPr>
            <p:spPr>
              <a:xfrm rot="16200000">
                <a:off x="2480984" y="1741393"/>
                <a:ext cx="813546" cy="2238938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ound Same Side Corner Rectangle 3"/>
              <p:cNvSpPr/>
              <p:nvPr/>
            </p:nvSpPr>
            <p:spPr>
              <a:xfrm rot="5400000" flipH="1">
                <a:off x="6202459" y="258855"/>
                <a:ext cx="813546" cy="5204011"/>
              </a:xfrm>
              <a:prstGeom prst="round2Same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5400000">
                <a:off x="4007226" y="2739836"/>
                <a:ext cx="242047" cy="242047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856455" y="2724158"/>
              <a:ext cx="12429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Monthly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43310" y="2724158"/>
              <a:ext cx="26697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Yearly divided by 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74691" y="3213479"/>
            <a:ext cx="7442949" cy="813547"/>
            <a:chOff x="2374526" y="3489511"/>
            <a:chExt cx="7442949" cy="813547"/>
          </a:xfrm>
        </p:grpSpPr>
        <p:grpSp>
          <p:nvGrpSpPr>
            <p:cNvPr id="7" name="Group 6"/>
            <p:cNvGrpSpPr/>
            <p:nvPr/>
          </p:nvGrpSpPr>
          <p:grpSpPr>
            <a:xfrm>
              <a:off x="2374526" y="3489511"/>
              <a:ext cx="7442949" cy="813547"/>
              <a:chOff x="1768288" y="2454088"/>
              <a:chExt cx="7442949" cy="813547"/>
            </a:xfrm>
          </p:grpSpPr>
          <p:sp>
            <p:nvSpPr>
              <p:cNvPr id="8" name="Round Same Side Corner Rectangle 7"/>
              <p:cNvSpPr/>
              <p:nvPr/>
            </p:nvSpPr>
            <p:spPr>
              <a:xfrm rot="16200000">
                <a:off x="2480984" y="1741393"/>
                <a:ext cx="813546" cy="2238938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ound Same Side Corner Rectangle 8"/>
              <p:cNvSpPr/>
              <p:nvPr/>
            </p:nvSpPr>
            <p:spPr>
              <a:xfrm rot="5400000" flipH="1">
                <a:off x="6202459" y="258855"/>
                <a:ext cx="813546" cy="5204011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4007226" y="2739836"/>
                <a:ext cx="242047" cy="24204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925576" y="3665452"/>
              <a:ext cx="11047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Weekly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43310" y="3665452"/>
              <a:ext cx="28252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Monthly divided by 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374691" y="4154777"/>
            <a:ext cx="7442949" cy="813547"/>
            <a:chOff x="2374526" y="4430805"/>
            <a:chExt cx="7442949" cy="813547"/>
          </a:xfrm>
        </p:grpSpPr>
        <p:grpSp>
          <p:nvGrpSpPr>
            <p:cNvPr id="11" name="Group 10"/>
            <p:cNvGrpSpPr/>
            <p:nvPr/>
          </p:nvGrpSpPr>
          <p:grpSpPr>
            <a:xfrm>
              <a:off x="2374526" y="4430805"/>
              <a:ext cx="7442949" cy="813547"/>
              <a:chOff x="1768288" y="2454088"/>
              <a:chExt cx="7442949" cy="813547"/>
            </a:xfrm>
          </p:grpSpPr>
          <p:sp>
            <p:nvSpPr>
              <p:cNvPr id="12" name="Round Same Side Corner Rectangle 11"/>
              <p:cNvSpPr/>
              <p:nvPr/>
            </p:nvSpPr>
            <p:spPr>
              <a:xfrm rot="16200000">
                <a:off x="2480984" y="1741393"/>
                <a:ext cx="813546" cy="2238938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 rot="5400000" flipH="1">
                <a:off x="6202459" y="258855"/>
                <a:ext cx="813546" cy="5204011"/>
              </a:xfrm>
              <a:prstGeom prst="round2Same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5400000">
                <a:off x="4007226" y="2739836"/>
                <a:ext cx="242047" cy="242047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077028" y="4606746"/>
              <a:ext cx="8018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Daily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43310" y="4606746"/>
              <a:ext cx="2687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Weekly divided by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6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805" y="1886591"/>
            <a:ext cx="460930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cap="all" spc="-15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/>
                <a:cs typeface="ＭＳ Ｐゴシック" charset="0"/>
              </a:rPr>
              <a:t>Daily Steps</a:t>
            </a:r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2896445" y="3062515"/>
            <a:ext cx="6651625" cy="3079699"/>
          </a:xfrm>
          <a:custGeom>
            <a:avLst/>
            <a:gdLst>
              <a:gd name="connsiteX0" fmla="*/ 0 w 4512"/>
              <a:gd name="connsiteY0" fmla="*/ 2352 h 2400"/>
              <a:gd name="connsiteX1" fmla="*/ 0 w 4512"/>
              <a:gd name="connsiteY1" fmla="*/ 1728 h 2400"/>
              <a:gd name="connsiteX2" fmla="*/ 576 w 4512"/>
              <a:gd name="connsiteY2" fmla="*/ 1728 h 2400"/>
              <a:gd name="connsiteX3" fmla="*/ 576 w 4512"/>
              <a:gd name="connsiteY3" fmla="*/ 1440 h 2400"/>
              <a:gd name="connsiteX4" fmla="*/ 1152 w 4512"/>
              <a:gd name="connsiteY4" fmla="*/ 1440 h 2400"/>
              <a:gd name="connsiteX5" fmla="*/ 1152 w 4512"/>
              <a:gd name="connsiteY5" fmla="*/ 1152 h 2400"/>
              <a:gd name="connsiteX6" fmla="*/ 1728 w 4512"/>
              <a:gd name="connsiteY6" fmla="*/ 1152 h 2400"/>
              <a:gd name="connsiteX7" fmla="*/ 1728 w 4512"/>
              <a:gd name="connsiteY7" fmla="*/ 864 h 2400"/>
              <a:gd name="connsiteX8" fmla="*/ 2304 w 4512"/>
              <a:gd name="connsiteY8" fmla="*/ 864 h 2400"/>
              <a:gd name="connsiteX9" fmla="*/ 2304 w 4512"/>
              <a:gd name="connsiteY9" fmla="*/ 576 h 2400"/>
              <a:gd name="connsiteX10" fmla="*/ 2880 w 4512"/>
              <a:gd name="connsiteY10" fmla="*/ 576 h 2400"/>
              <a:gd name="connsiteX11" fmla="*/ 2880 w 4512"/>
              <a:gd name="connsiteY11" fmla="*/ 288 h 2400"/>
              <a:gd name="connsiteX12" fmla="*/ 3456 w 4512"/>
              <a:gd name="connsiteY12" fmla="*/ 288 h 2400"/>
              <a:gd name="connsiteX13" fmla="*/ 3456 w 4512"/>
              <a:gd name="connsiteY13" fmla="*/ 0 h 2400"/>
              <a:gd name="connsiteX14" fmla="*/ 4512 w 4512"/>
              <a:gd name="connsiteY14" fmla="*/ 2400 h 2400"/>
              <a:gd name="connsiteX15" fmla="*/ 0 w 4512"/>
              <a:gd name="connsiteY15" fmla="*/ 2400 h 2400"/>
              <a:gd name="connsiteX16" fmla="*/ 0 w 4512"/>
              <a:gd name="connsiteY16" fmla="*/ 2352 h 2400"/>
              <a:gd name="connsiteX0" fmla="*/ 0 w 4549"/>
              <a:gd name="connsiteY0" fmla="*/ 2352 h 2400"/>
              <a:gd name="connsiteX1" fmla="*/ 0 w 4549"/>
              <a:gd name="connsiteY1" fmla="*/ 1728 h 2400"/>
              <a:gd name="connsiteX2" fmla="*/ 576 w 4549"/>
              <a:gd name="connsiteY2" fmla="*/ 1728 h 2400"/>
              <a:gd name="connsiteX3" fmla="*/ 576 w 4549"/>
              <a:gd name="connsiteY3" fmla="*/ 1440 h 2400"/>
              <a:gd name="connsiteX4" fmla="*/ 1152 w 4549"/>
              <a:gd name="connsiteY4" fmla="*/ 1440 h 2400"/>
              <a:gd name="connsiteX5" fmla="*/ 1152 w 4549"/>
              <a:gd name="connsiteY5" fmla="*/ 1152 h 2400"/>
              <a:gd name="connsiteX6" fmla="*/ 1728 w 4549"/>
              <a:gd name="connsiteY6" fmla="*/ 1152 h 2400"/>
              <a:gd name="connsiteX7" fmla="*/ 1728 w 4549"/>
              <a:gd name="connsiteY7" fmla="*/ 864 h 2400"/>
              <a:gd name="connsiteX8" fmla="*/ 2304 w 4549"/>
              <a:gd name="connsiteY8" fmla="*/ 864 h 2400"/>
              <a:gd name="connsiteX9" fmla="*/ 2304 w 4549"/>
              <a:gd name="connsiteY9" fmla="*/ 576 h 2400"/>
              <a:gd name="connsiteX10" fmla="*/ 2880 w 4549"/>
              <a:gd name="connsiteY10" fmla="*/ 576 h 2400"/>
              <a:gd name="connsiteX11" fmla="*/ 2880 w 4549"/>
              <a:gd name="connsiteY11" fmla="*/ 288 h 2400"/>
              <a:gd name="connsiteX12" fmla="*/ 3456 w 4549"/>
              <a:gd name="connsiteY12" fmla="*/ 288 h 2400"/>
              <a:gd name="connsiteX13" fmla="*/ 3456 w 4549"/>
              <a:gd name="connsiteY13" fmla="*/ 0 h 2400"/>
              <a:gd name="connsiteX14" fmla="*/ 4549 w 4549"/>
              <a:gd name="connsiteY14" fmla="*/ 29 h 2400"/>
              <a:gd name="connsiteX15" fmla="*/ 4512 w 4549"/>
              <a:gd name="connsiteY15" fmla="*/ 2400 h 2400"/>
              <a:gd name="connsiteX16" fmla="*/ 0 w 4549"/>
              <a:gd name="connsiteY16" fmla="*/ 2400 h 2400"/>
              <a:gd name="connsiteX17" fmla="*/ 0 w 4549"/>
              <a:gd name="connsiteY17" fmla="*/ 2352 h 2400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14" fmla="*/ 2880 w 4549"/>
              <a:gd name="connsiteY14" fmla="*/ 259 h 2371"/>
              <a:gd name="connsiteX15" fmla="*/ 3456 w 4549"/>
              <a:gd name="connsiteY15" fmla="*/ 259 h 2371"/>
              <a:gd name="connsiteX16" fmla="*/ 3515 w 4549"/>
              <a:gd name="connsiteY16" fmla="*/ 29 h 2371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14" fmla="*/ 2880 w 4549"/>
              <a:gd name="connsiteY14" fmla="*/ 259 h 2371"/>
              <a:gd name="connsiteX15" fmla="*/ 3456 w 4549"/>
              <a:gd name="connsiteY15" fmla="*/ 259 h 2371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14" fmla="*/ 3456 w 4549"/>
              <a:gd name="connsiteY14" fmla="*/ 259 h 2371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0" fmla="*/ 4549 w 4549"/>
              <a:gd name="connsiteY0" fmla="*/ 0 h 2371"/>
              <a:gd name="connsiteX1" fmla="*/ 4512 w 4549"/>
              <a:gd name="connsiteY1" fmla="*/ 2371 h 2371"/>
              <a:gd name="connsiteX2" fmla="*/ 0 w 4549"/>
              <a:gd name="connsiteY2" fmla="*/ 2371 h 2371"/>
              <a:gd name="connsiteX3" fmla="*/ 0 w 4549"/>
              <a:gd name="connsiteY3" fmla="*/ 2323 h 2371"/>
              <a:gd name="connsiteX4" fmla="*/ 0 w 4549"/>
              <a:gd name="connsiteY4" fmla="*/ 1699 h 2371"/>
              <a:gd name="connsiteX5" fmla="*/ 576 w 4549"/>
              <a:gd name="connsiteY5" fmla="*/ 1699 h 2371"/>
              <a:gd name="connsiteX6" fmla="*/ 576 w 4549"/>
              <a:gd name="connsiteY6" fmla="*/ 1411 h 2371"/>
              <a:gd name="connsiteX7" fmla="*/ 1152 w 4549"/>
              <a:gd name="connsiteY7" fmla="*/ 1411 h 2371"/>
              <a:gd name="connsiteX8" fmla="*/ 1152 w 4549"/>
              <a:gd name="connsiteY8" fmla="*/ 1123 h 2371"/>
              <a:gd name="connsiteX9" fmla="*/ 1728 w 4549"/>
              <a:gd name="connsiteY9" fmla="*/ 1123 h 2371"/>
              <a:gd name="connsiteX10" fmla="*/ 1728 w 4549"/>
              <a:gd name="connsiteY10" fmla="*/ 835 h 2371"/>
              <a:gd name="connsiteX11" fmla="*/ 2304 w 4549"/>
              <a:gd name="connsiteY11" fmla="*/ 835 h 2371"/>
              <a:gd name="connsiteX12" fmla="*/ 2304 w 4549"/>
              <a:gd name="connsiteY12" fmla="*/ 547 h 2371"/>
              <a:gd name="connsiteX13" fmla="*/ 2880 w 4549"/>
              <a:gd name="connsiteY13" fmla="*/ 547 h 2371"/>
              <a:gd name="connsiteX14" fmla="*/ 4549 w 4549"/>
              <a:gd name="connsiteY14" fmla="*/ 0 h 2371"/>
              <a:gd name="connsiteX0" fmla="*/ 4549 w 4549"/>
              <a:gd name="connsiteY0" fmla="*/ 0 h 2377"/>
              <a:gd name="connsiteX1" fmla="*/ 4512 w 4549"/>
              <a:gd name="connsiteY1" fmla="*/ 2371 h 2377"/>
              <a:gd name="connsiteX2" fmla="*/ 2981 w 4549"/>
              <a:gd name="connsiteY2" fmla="*/ 2377 h 2377"/>
              <a:gd name="connsiteX3" fmla="*/ 0 w 4549"/>
              <a:gd name="connsiteY3" fmla="*/ 2371 h 2377"/>
              <a:gd name="connsiteX4" fmla="*/ 0 w 4549"/>
              <a:gd name="connsiteY4" fmla="*/ 2323 h 2377"/>
              <a:gd name="connsiteX5" fmla="*/ 0 w 4549"/>
              <a:gd name="connsiteY5" fmla="*/ 1699 h 2377"/>
              <a:gd name="connsiteX6" fmla="*/ 576 w 4549"/>
              <a:gd name="connsiteY6" fmla="*/ 1699 h 2377"/>
              <a:gd name="connsiteX7" fmla="*/ 576 w 4549"/>
              <a:gd name="connsiteY7" fmla="*/ 1411 h 2377"/>
              <a:gd name="connsiteX8" fmla="*/ 1152 w 4549"/>
              <a:gd name="connsiteY8" fmla="*/ 1411 h 2377"/>
              <a:gd name="connsiteX9" fmla="*/ 1152 w 4549"/>
              <a:gd name="connsiteY9" fmla="*/ 1123 h 2377"/>
              <a:gd name="connsiteX10" fmla="*/ 1728 w 4549"/>
              <a:gd name="connsiteY10" fmla="*/ 1123 h 2377"/>
              <a:gd name="connsiteX11" fmla="*/ 1728 w 4549"/>
              <a:gd name="connsiteY11" fmla="*/ 835 h 2377"/>
              <a:gd name="connsiteX12" fmla="*/ 2304 w 4549"/>
              <a:gd name="connsiteY12" fmla="*/ 835 h 2377"/>
              <a:gd name="connsiteX13" fmla="*/ 2304 w 4549"/>
              <a:gd name="connsiteY13" fmla="*/ 547 h 2377"/>
              <a:gd name="connsiteX14" fmla="*/ 2880 w 4549"/>
              <a:gd name="connsiteY14" fmla="*/ 547 h 2377"/>
              <a:gd name="connsiteX15" fmla="*/ 4549 w 4549"/>
              <a:gd name="connsiteY15" fmla="*/ 0 h 2377"/>
              <a:gd name="connsiteX0" fmla="*/ 2880 w 4512"/>
              <a:gd name="connsiteY0" fmla="*/ 0 h 1830"/>
              <a:gd name="connsiteX1" fmla="*/ 4512 w 4512"/>
              <a:gd name="connsiteY1" fmla="*/ 1824 h 1830"/>
              <a:gd name="connsiteX2" fmla="*/ 2981 w 4512"/>
              <a:gd name="connsiteY2" fmla="*/ 1830 h 1830"/>
              <a:gd name="connsiteX3" fmla="*/ 0 w 4512"/>
              <a:gd name="connsiteY3" fmla="*/ 1824 h 1830"/>
              <a:gd name="connsiteX4" fmla="*/ 0 w 4512"/>
              <a:gd name="connsiteY4" fmla="*/ 1776 h 1830"/>
              <a:gd name="connsiteX5" fmla="*/ 0 w 4512"/>
              <a:gd name="connsiteY5" fmla="*/ 1152 h 1830"/>
              <a:gd name="connsiteX6" fmla="*/ 576 w 4512"/>
              <a:gd name="connsiteY6" fmla="*/ 1152 h 1830"/>
              <a:gd name="connsiteX7" fmla="*/ 576 w 4512"/>
              <a:gd name="connsiteY7" fmla="*/ 864 h 1830"/>
              <a:gd name="connsiteX8" fmla="*/ 1152 w 4512"/>
              <a:gd name="connsiteY8" fmla="*/ 864 h 1830"/>
              <a:gd name="connsiteX9" fmla="*/ 1152 w 4512"/>
              <a:gd name="connsiteY9" fmla="*/ 576 h 1830"/>
              <a:gd name="connsiteX10" fmla="*/ 1728 w 4512"/>
              <a:gd name="connsiteY10" fmla="*/ 576 h 1830"/>
              <a:gd name="connsiteX11" fmla="*/ 1728 w 4512"/>
              <a:gd name="connsiteY11" fmla="*/ 288 h 1830"/>
              <a:gd name="connsiteX12" fmla="*/ 2304 w 4512"/>
              <a:gd name="connsiteY12" fmla="*/ 288 h 1830"/>
              <a:gd name="connsiteX13" fmla="*/ 2304 w 4512"/>
              <a:gd name="connsiteY13" fmla="*/ 0 h 1830"/>
              <a:gd name="connsiteX14" fmla="*/ 2880 w 4512"/>
              <a:gd name="connsiteY14" fmla="*/ 0 h 1830"/>
              <a:gd name="connsiteX0" fmla="*/ 2981 w 4571"/>
              <a:gd name="connsiteY0" fmla="*/ 1830 h 1882"/>
              <a:gd name="connsiteX1" fmla="*/ 0 w 4571"/>
              <a:gd name="connsiteY1" fmla="*/ 1824 h 1882"/>
              <a:gd name="connsiteX2" fmla="*/ 0 w 4571"/>
              <a:gd name="connsiteY2" fmla="*/ 1776 h 1882"/>
              <a:gd name="connsiteX3" fmla="*/ 0 w 4571"/>
              <a:gd name="connsiteY3" fmla="*/ 1152 h 1882"/>
              <a:gd name="connsiteX4" fmla="*/ 576 w 4571"/>
              <a:gd name="connsiteY4" fmla="*/ 1152 h 1882"/>
              <a:gd name="connsiteX5" fmla="*/ 576 w 4571"/>
              <a:gd name="connsiteY5" fmla="*/ 864 h 1882"/>
              <a:gd name="connsiteX6" fmla="*/ 1152 w 4571"/>
              <a:gd name="connsiteY6" fmla="*/ 864 h 1882"/>
              <a:gd name="connsiteX7" fmla="*/ 1152 w 4571"/>
              <a:gd name="connsiteY7" fmla="*/ 576 h 1882"/>
              <a:gd name="connsiteX8" fmla="*/ 1728 w 4571"/>
              <a:gd name="connsiteY8" fmla="*/ 576 h 1882"/>
              <a:gd name="connsiteX9" fmla="*/ 1728 w 4571"/>
              <a:gd name="connsiteY9" fmla="*/ 288 h 1882"/>
              <a:gd name="connsiteX10" fmla="*/ 2304 w 4571"/>
              <a:gd name="connsiteY10" fmla="*/ 288 h 1882"/>
              <a:gd name="connsiteX11" fmla="*/ 2304 w 4571"/>
              <a:gd name="connsiteY11" fmla="*/ 0 h 1882"/>
              <a:gd name="connsiteX12" fmla="*/ 2880 w 4571"/>
              <a:gd name="connsiteY12" fmla="*/ 0 h 1882"/>
              <a:gd name="connsiteX13" fmla="*/ 4571 w 4571"/>
              <a:gd name="connsiteY13" fmla="*/ 1882 h 1882"/>
              <a:gd name="connsiteX0" fmla="*/ 2981 w 2981"/>
              <a:gd name="connsiteY0" fmla="*/ 1830 h 1830"/>
              <a:gd name="connsiteX1" fmla="*/ 0 w 2981"/>
              <a:gd name="connsiteY1" fmla="*/ 1824 h 1830"/>
              <a:gd name="connsiteX2" fmla="*/ 0 w 2981"/>
              <a:gd name="connsiteY2" fmla="*/ 1776 h 1830"/>
              <a:gd name="connsiteX3" fmla="*/ 0 w 2981"/>
              <a:gd name="connsiteY3" fmla="*/ 1152 h 1830"/>
              <a:gd name="connsiteX4" fmla="*/ 576 w 2981"/>
              <a:gd name="connsiteY4" fmla="*/ 1152 h 1830"/>
              <a:gd name="connsiteX5" fmla="*/ 576 w 2981"/>
              <a:gd name="connsiteY5" fmla="*/ 864 h 1830"/>
              <a:gd name="connsiteX6" fmla="*/ 1152 w 2981"/>
              <a:gd name="connsiteY6" fmla="*/ 864 h 1830"/>
              <a:gd name="connsiteX7" fmla="*/ 1152 w 2981"/>
              <a:gd name="connsiteY7" fmla="*/ 576 h 1830"/>
              <a:gd name="connsiteX8" fmla="*/ 1728 w 2981"/>
              <a:gd name="connsiteY8" fmla="*/ 576 h 1830"/>
              <a:gd name="connsiteX9" fmla="*/ 1728 w 2981"/>
              <a:gd name="connsiteY9" fmla="*/ 288 h 1830"/>
              <a:gd name="connsiteX10" fmla="*/ 2304 w 2981"/>
              <a:gd name="connsiteY10" fmla="*/ 288 h 1830"/>
              <a:gd name="connsiteX11" fmla="*/ 2304 w 2981"/>
              <a:gd name="connsiteY11" fmla="*/ 0 h 1830"/>
              <a:gd name="connsiteX12" fmla="*/ 2880 w 2981"/>
              <a:gd name="connsiteY12" fmla="*/ 0 h 1830"/>
              <a:gd name="connsiteX0" fmla="*/ 2981 w 2983"/>
              <a:gd name="connsiteY0" fmla="*/ 1830 h 1830"/>
              <a:gd name="connsiteX1" fmla="*/ 0 w 2983"/>
              <a:gd name="connsiteY1" fmla="*/ 1824 h 1830"/>
              <a:gd name="connsiteX2" fmla="*/ 0 w 2983"/>
              <a:gd name="connsiteY2" fmla="*/ 1776 h 1830"/>
              <a:gd name="connsiteX3" fmla="*/ 0 w 2983"/>
              <a:gd name="connsiteY3" fmla="*/ 1152 h 1830"/>
              <a:gd name="connsiteX4" fmla="*/ 576 w 2983"/>
              <a:gd name="connsiteY4" fmla="*/ 1152 h 1830"/>
              <a:gd name="connsiteX5" fmla="*/ 576 w 2983"/>
              <a:gd name="connsiteY5" fmla="*/ 864 h 1830"/>
              <a:gd name="connsiteX6" fmla="*/ 1152 w 2983"/>
              <a:gd name="connsiteY6" fmla="*/ 864 h 1830"/>
              <a:gd name="connsiteX7" fmla="*/ 1152 w 2983"/>
              <a:gd name="connsiteY7" fmla="*/ 576 h 1830"/>
              <a:gd name="connsiteX8" fmla="*/ 1728 w 2983"/>
              <a:gd name="connsiteY8" fmla="*/ 576 h 1830"/>
              <a:gd name="connsiteX9" fmla="*/ 1728 w 2983"/>
              <a:gd name="connsiteY9" fmla="*/ 288 h 1830"/>
              <a:gd name="connsiteX10" fmla="*/ 2304 w 2983"/>
              <a:gd name="connsiteY10" fmla="*/ 288 h 1830"/>
              <a:gd name="connsiteX11" fmla="*/ 2304 w 2983"/>
              <a:gd name="connsiteY11" fmla="*/ 0 h 1830"/>
              <a:gd name="connsiteX12" fmla="*/ 2983 w 2983"/>
              <a:gd name="connsiteY12" fmla="*/ 0 h 1830"/>
              <a:gd name="connsiteX0" fmla="*/ 2981 w 2983"/>
              <a:gd name="connsiteY0" fmla="*/ 1830 h 1830"/>
              <a:gd name="connsiteX1" fmla="*/ 0 w 2983"/>
              <a:gd name="connsiteY1" fmla="*/ 1824 h 1830"/>
              <a:gd name="connsiteX2" fmla="*/ 0 w 2983"/>
              <a:gd name="connsiteY2" fmla="*/ 1776 h 1830"/>
              <a:gd name="connsiteX3" fmla="*/ 0 w 2983"/>
              <a:gd name="connsiteY3" fmla="*/ 1152 h 1830"/>
              <a:gd name="connsiteX4" fmla="*/ 576 w 2983"/>
              <a:gd name="connsiteY4" fmla="*/ 1152 h 1830"/>
              <a:gd name="connsiteX5" fmla="*/ 576 w 2983"/>
              <a:gd name="connsiteY5" fmla="*/ 864 h 1830"/>
              <a:gd name="connsiteX6" fmla="*/ 1152 w 2983"/>
              <a:gd name="connsiteY6" fmla="*/ 864 h 1830"/>
              <a:gd name="connsiteX7" fmla="*/ 1152 w 2983"/>
              <a:gd name="connsiteY7" fmla="*/ 576 h 1830"/>
              <a:gd name="connsiteX8" fmla="*/ 1728 w 2983"/>
              <a:gd name="connsiteY8" fmla="*/ 576 h 1830"/>
              <a:gd name="connsiteX9" fmla="*/ 1728 w 2983"/>
              <a:gd name="connsiteY9" fmla="*/ 288 h 1830"/>
              <a:gd name="connsiteX10" fmla="*/ 2304 w 2983"/>
              <a:gd name="connsiteY10" fmla="*/ 288 h 1830"/>
              <a:gd name="connsiteX11" fmla="*/ 2304 w 2983"/>
              <a:gd name="connsiteY11" fmla="*/ 0 h 1830"/>
              <a:gd name="connsiteX12" fmla="*/ 2983 w 2983"/>
              <a:gd name="connsiteY12" fmla="*/ 0 h 1830"/>
              <a:gd name="connsiteX0" fmla="*/ 2989 w 2991"/>
              <a:gd name="connsiteY0" fmla="*/ 1830 h 1830"/>
              <a:gd name="connsiteX1" fmla="*/ 8 w 2991"/>
              <a:gd name="connsiteY1" fmla="*/ 1824 h 1830"/>
              <a:gd name="connsiteX2" fmla="*/ 0 w 2991"/>
              <a:gd name="connsiteY2" fmla="*/ 1557 h 1830"/>
              <a:gd name="connsiteX3" fmla="*/ 8 w 2991"/>
              <a:gd name="connsiteY3" fmla="*/ 1776 h 1830"/>
              <a:gd name="connsiteX4" fmla="*/ 8 w 2991"/>
              <a:gd name="connsiteY4" fmla="*/ 1152 h 1830"/>
              <a:gd name="connsiteX5" fmla="*/ 584 w 2991"/>
              <a:gd name="connsiteY5" fmla="*/ 1152 h 1830"/>
              <a:gd name="connsiteX6" fmla="*/ 584 w 2991"/>
              <a:gd name="connsiteY6" fmla="*/ 864 h 1830"/>
              <a:gd name="connsiteX7" fmla="*/ 1160 w 2991"/>
              <a:gd name="connsiteY7" fmla="*/ 864 h 1830"/>
              <a:gd name="connsiteX8" fmla="*/ 1160 w 2991"/>
              <a:gd name="connsiteY8" fmla="*/ 576 h 1830"/>
              <a:gd name="connsiteX9" fmla="*/ 1736 w 2991"/>
              <a:gd name="connsiteY9" fmla="*/ 576 h 1830"/>
              <a:gd name="connsiteX10" fmla="*/ 1736 w 2991"/>
              <a:gd name="connsiteY10" fmla="*/ 288 h 1830"/>
              <a:gd name="connsiteX11" fmla="*/ 2312 w 2991"/>
              <a:gd name="connsiteY11" fmla="*/ 288 h 1830"/>
              <a:gd name="connsiteX12" fmla="*/ 2312 w 2991"/>
              <a:gd name="connsiteY12" fmla="*/ 0 h 1830"/>
              <a:gd name="connsiteX13" fmla="*/ 2991 w 2991"/>
              <a:gd name="connsiteY13" fmla="*/ 0 h 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91" h="1830">
                <a:moveTo>
                  <a:pt x="2989" y="1830"/>
                </a:moveTo>
                <a:lnTo>
                  <a:pt x="8" y="1824"/>
                </a:lnTo>
                <a:cubicBezTo>
                  <a:pt x="5" y="1822"/>
                  <a:pt x="3" y="1559"/>
                  <a:pt x="0" y="1557"/>
                </a:cubicBezTo>
                <a:cubicBezTo>
                  <a:pt x="3" y="1543"/>
                  <a:pt x="5" y="1790"/>
                  <a:pt x="8" y="1776"/>
                </a:cubicBezTo>
                <a:lnTo>
                  <a:pt x="8" y="1152"/>
                </a:lnTo>
                <a:lnTo>
                  <a:pt x="584" y="1152"/>
                </a:lnTo>
                <a:lnTo>
                  <a:pt x="584" y="864"/>
                </a:lnTo>
                <a:lnTo>
                  <a:pt x="1160" y="864"/>
                </a:lnTo>
                <a:lnTo>
                  <a:pt x="1160" y="576"/>
                </a:lnTo>
                <a:lnTo>
                  <a:pt x="1736" y="576"/>
                </a:lnTo>
                <a:lnTo>
                  <a:pt x="1736" y="288"/>
                </a:lnTo>
                <a:lnTo>
                  <a:pt x="2312" y="288"/>
                </a:lnTo>
                <a:lnTo>
                  <a:pt x="2312" y="0"/>
                </a:lnTo>
                <a:lnTo>
                  <a:pt x="2991" y="0"/>
                </a:lnTo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>
                <a:lumMod val="75000"/>
              </a:schemeClr>
            </a:extrusionClr>
          </a:sp3d>
        </p:spPr>
        <p:txBody>
          <a:bodyPr wrap="non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FFFFFF"/>
              </a:solidFill>
              <a:ea typeface="ＭＳ Ｐゴシック"/>
              <a:cs typeface="Arial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18517" y="5033365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ea typeface="ＭＳ Ｐゴシック"/>
                <a:cs typeface="Arial"/>
              </a:rPr>
              <a:t>1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268673" y="4540652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ea typeface="ＭＳ Ｐゴシック"/>
                <a:cs typeface="Arial"/>
              </a:rPr>
              <a:t>2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518829" y="4047939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ea typeface="ＭＳ Ｐゴシック"/>
                <a:cs typeface="Arial"/>
              </a:rPr>
              <a:t>3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768985" y="3555226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ea typeface="ＭＳ Ｐゴシック"/>
                <a:cs typeface="Arial"/>
              </a:rPr>
              <a:t>4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8019142" y="3062513"/>
            <a:ext cx="990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ea typeface="ＭＳ Ｐゴシック"/>
                <a:cs typeface="Arial"/>
              </a:rPr>
              <a:t>5</a:t>
            </a:r>
          </a:p>
        </p:txBody>
      </p:sp>
      <p:pic>
        <p:nvPicPr>
          <p:cNvPr id="9" name="Picture 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3417" y="3327821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3105" y="2851958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036" y="2358275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018" y="3837212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6443" y="4966290"/>
            <a:ext cx="1314450" cy="112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53"/>
          <p:cNvSpPr>
            <a:spLocks noChangeArrowheads="1"/>
          </p:cNvSpPr>
          <p:nvPr/>
        </p:nvSpPr>
        <p:spPr bwMode="auto">
          <a:xfrm>
            <a:off x="6876142" y="5653313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FFFFFF"/>
              </a:solidFill>
              <a:ea typeface="ＭＳ Ｐゴシック"/>
              <a:cs typeface="Arial"/>
            </a:endParaRPr>
          </a:p>
        </p:txBody>
      </p:sp>
      <p:sp>
        <p:nvSpPr>
          <p:cNvPr id="15" name="Text Box 260"/>
          <p:cNvSpPr txBox="1">
            <a:spLocks noChangeArrowheads="1"/>
          </p:cNvSpPr>
          <p:nvPr/>
        </p:nvSpPr>
        <p:spPr bwMode="auto">
          <a:xfrm>
            <a:off x="6958063" y="4944513"/>
            <a:ext cx="2209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286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srgbClr val="FFFFFF"/>
                </a:solidFill>
                <a:latin typeface="Calibri" panose="020F0502020204030204"/>
              </a:rPr>
              <a:t>Talk/call to 1-3 People</a:t>
            </a:r>
          </a:p>
          <a:p>
            <a:pPr marL="0" indent="0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srgbClr val="FFFFFF"/>
                </a:solidFill>
                <a:latin typeface="Calibri" panose="020F0502020204030204"/>
              </a:rPr>
              <a:t>Book 1 Appointment</a:t>
            </a:r>
          </a:p>
          <a:p>
            <a:pPr marL="0" indent="0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srgbClr val="FFFFFF"/>
                </a:solidFill>
                <a:latin typeface="Calibri" panose="020F0502020204030204"/>
              </a:rPr>
              <a:t>Add 2 Possibilities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823007" y="452914"/>
            <a:ext cx="2377630" cy="2378076"/>
            <a:chOff x="7822842" y="452914"/>
            <a:chExt cx="2377630" cy="2378076"/>
          </a:xfrm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7822842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dirty="0">
                <a:solidFill>
                  <a:srgbClr val="FFFFFF"/>
                </a:solidFill>
                <a:ea typeface="ＭＳ Ｐゴシック"/>
                <a:cs typeface="Arial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052639" y="1404818"/>
              <a:ext cx="191420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u="none" dirty="0">
                  <a:solidFill>
                    <a:prstClr val="white"/>
                  </a:solidFill>
                  <a:latin typeface="Calibri" panose="020F0502020204030204"/>
                </a:rPr>
                <a:t>Talked to 5-15 People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u="none" dirty="0">
                  <a:solidFill>
                    <a:prstClr val="white"/>
                  </a:solidFill>
                  <a:latin typeface="Calibri" panose="020F0502020204030204"/>
                </a:rPr>
                <a:t>Booked 5 Appointments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u="none" dirty="0">
                  <a:solidFill>
                    <a:prstClr val="white"/>
                  </a:solidFill>
                  <a:latin typeface="Calibri" panose="020F0502020204030204"/>
                </a:rPr>
                <a:t>Added 10 Possibilities</a:t>
              </a: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085642" y="1038105"/>
              <a:ext cx="184819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Calibri" panose="020F0502020204030204"/>
                </a:rPr>
                <a:t>Weekly Goal</a:t>
              </a:r>
            </a:p>
          </p:txBody>
        </p:sp>
      </p:grpSp>
      <p:sp>
        <p:nvSpPr>
          <p:cNvPr id="20" name="Text Box 259"/>
          <p:cNvSpPr txBox="1">
            <a:spLocks noChangeArrowheads="1"/>
          </p:cNvSpPr>
          <p:nvPr/>
        </p:nvSpPr>
        <p:spPr bwMode="auto">
          <a:xfrm>
            <a:off x="970805" y="1364604"/>
            <a:ext cx="57983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u="none" dirty="0">
                <a:solidFill>
                  <a:srgbClr val="9F0052"/>
                </a:solidFill>
                <a:latin typeface="Calibri" panose="020F0502020204030204"/>
              </a:rPr>
              <a:t>Goal Staircase to S$2,625/week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0653" y="4944513"/>
            <a:ext cx="2021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Social Media</a:t>
            </a:r>
          </a:p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Read Goal Statement</a:t>
            </a:r>
          </a:p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Listen to Audio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22330" y="4457484"/>
            <a:ext cx="2027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</a:rPr>
              <a:t>EVERY DAY STEPS</a:t>
            </a:r>
          </a:p>
        </p:txBody>
      </p:sp>
    </p:spTree>
    <p:extLst>
      <p:ext uri="{BB962C8B-B14F-4D97-AF65-F5344CB8AC3E}">
        <p14:creationId xmlns:p14="http://schemas.microsoft.com/office/powerpoint/2010/main" val="27934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805" y="1904097"/>
            <a:ext cx="460930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cap="all" spc="-15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/>
                <a:cs typeface="ＭＳ Ｐゴシック" charset="0"/>
              </a:rPr>
              <a:t>Weekly Steps</a:t>
            </a:r>
          </a:p>
        </p:txBody>
      </p:sp>
      <p:grpSp>
        <p:nvGrpSpPr>
          <p:cNvPr id="23" name="Group 53"/>
          <p:cNvGrpSpPr>
            <a:grpSpLocks/>
          </p:cNvGrpSpPr>
          <p:nvPr/>
        </p:nvGrpSpPr>
        <p:grpSpPr bwMode="auto">
          <a:xfrm>
            <a:off x="4059288" y="3646879"/>
            <a:ext cx="1427163" cy="1113151"/>
            <a:chOff x="1023" y="2526"/>
            <a:chExt cx="899" cy="576"/>
          </a:xfrm>
          <a:effectLst/>
        </p:grpSpPr>
        <p:sp>
          <p:nvSpPr>
            <p:cNvPr id="24" name="AutoShape 54"/>
            <p:cNvSpPr>
              <a:spLocks noChangeArrowheads="1"/>
            </p:cNvSpPr>
            <p:nvPr/>
          </p:nvSpPr>
          <p:spPr bwMode="auto">
            <a:xfrm>
              <a:off x="1104" y="2526"/>
              <a:ext cx="720" cy="576"/>
            </a:xfrm>
            <a:prstGeom prst="star32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ea typeface="ＭＳ Ｐゴシック"/>
                <a:cs typeface="ＭＳ Ｐゴシック" charset="0"/>
              </a:endParaRPr>
            </a:p>
          </p:txBody>
        </p:sp>
        <p:sp>
          <p:nvSpPr>
            <p:cNvPr id="25" name="Text Box 55"/>
            <p:cNvSpPr txBox="1">
              <a:spLocks noChangeArrowheads="1"/>
            </p:cNvSpPr>
            <p:nvPr/>
          </p:nvSpPr>
          <p:spPr bwMode="auto">
            <a:xfrm>
              <a:off x="1023" y="2554"/>
              <a:ext cx="899" cy="506"/>
            </a:xfrm>
            <a:prstGeom prst="star32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u="none" dirty="0">
                  <a:solidFill>
                    <a:prstClr val="white"/>
                  </a:solidFill>
                  <a:latin typeface="Calibri" panose="020F0502020204030204"/>
                </a:rPr>
                <a:t>WEEKLY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u="none" dirty="0">
                  <a:solidFill>
                    <a:prstClr val="white"/>
                  </a:solidFill>
                  <a:latin typeface="Calibri" panose="020F0502020204030204"/>
                </a:rPr>
                <a:t>GOAL</a:t>
              </a:r>
            </a:p>
          </p:txBody>
        </p:sp>
      </p:grpSp>
      <p:grpSp>
        <p:nvGrpSpPr>
          <p:cNvPr id="26" name="Group 53"/>
          <p:cNvGrpSpPr>
            <a:grpSpLocks/>
          </p:cNvGrpSpPr>
          <p:nvPr/>
        </p:nvGrpSpPr>
        <p:grpSpPr bwMode="auto">
          <a:xfrm>
            <a:off x="7520037" y="1678312"/>
            <a:ext cx="1427163" cy="1113153"/>
            <a:chOff x="1032" y="2581"/>
            <a:chExt cx="899" cy="576"/>
          </a:xfrm>
          <a:effectLst/>
        </p:grpSpPr>
        <p:sp>
          <p:nvSpPr>
            <p:cNvPr id="27" name="AutoShape 54"/>
            <p:cNvSpPr>
              <a:spLocks noChangeArrowheads="1"/>
            </p:cNvSpPr>
            <p:nvPr/>
          </p:nvSpPr>
          <p:spPr bwMode="auto">
            <a:xfrm>
              <a:off x="1122" y="2581"/>
              <a:ext cx="720" cy="576"/>
            </a:xfrm>
            <a:prstGeom prst="star32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ea typeface="ＭＳ Ｐゴシック"/>
                <a:cs typeface="ＭＳ Ｐゴシック" charset="0"/>
              </a:endParaRPr>
            </a:p>
          </p:txBody>
        </p:sp>
        <p:sp>
          <p:nvSpPr>
            <p:cNvPr id="28" name="Text Box 55"/>
            <p:cNvSpPr txBox="1">
              <a:spLocks noChangeArrowheads="1"/>
            </p:cNvSpPr>
            <p:nvPr/>
          </p:nvSpPr>
          <p:spPr bwMode="auto">
            <a:xfrm>
              <a:off x="1032" y="2632"/>
              <a:ext cx="899" cy="506"/>
            </a:xfrm>
            <a:prstGeom prst="star32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u="none" dirty="0">
                  <a:solidFill>
                    <a:prstClr val="white"/>
                  </a:solidFill>
                  <a:latin typeface="Calibri" panose="020F0502020204030204"/>
                </a:rPr>
                <a:t>WEEKLY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u="none" dirty="0">
                  <a:solidFill>
                    <a:prstClr val="white"/>
                  </a:solidFill>
                  <a:latin typeface="Calibri" panose="020F0502020204030204"/>
                </a:rPr>
                <a:t>GOAL</a:t>
              </a:r>
            </a:p>
          </p:txBody>
        </p:sp>
      </p:grpSp>
      <p:grpSp>
        <p:nvGrpSpPr>
          <p:cNvPr id="29" name="Group 53"/>
          <p:cNvGrpSpPr>
            <a:grpSpLocks/>
          </p:cNvGrpSpPr>
          <p:nvPr/>
        </p:nvGrpSpPr>
        <p:grpSpPr bwMode="auto">
          <a:xfrm>
            <a:off x="5897610" y="2596983"/>
            <a:ext cx="1427163" cy="1113151"/>
            <a:chOff x="1032" y="2636"/>
            <a:chExt cx="899" cy="576"/>
          </a:xfrm>
          <a:effectLst/>
        </p:grpSpPr>
        <p:sp>
          <p:nvSpPr>
            <p:cNvPr id="30" name="AutoShape 54"/>
            <p:cNvSpPr>
              <a:spLocks noChangeArrowheads="1"/>
            </p:cNvSpPr>
            <p:nvPr/>
          </p:nvSpPr>
          <p:spPr bwMode="auto">
            <a:xfrm>
              <a:off x="1122" y="2636"/>
              <a:ext cx="720" cy="576"/>
            </a:xfrm>
            <a:prstGeom prst="star32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white"/>
                </a:solidFill>
                <a:ea typeface="ＭＳ Ｐゴシック"/>
                <a:cs typeface="ＭＳ Ｐゴシック" charset="0"/>
              </a:endParaRPr>
            </a:p>
          </p:txBody>
        </p:sp>
        <p:sp>
          <p:nvSpPr>
            <p:cNvPr id="31" name="Text Box 55"/>
            <p:cNvSpPr txBox="1">
              <a:spLocks noChangeArrowheads="1"/>
            </p:cNvSpPr>
            <p:nvPr/>
          </p:nvSpPr>
          <p:spPr bwMode="auto">
            <a:xfrm>
              <a:off x="1032" y="2672"/>
              <a:ext cx="899" cy="506"/>
            </a:xfrm>
            <a:prstGeom prst="star32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u="none" dirty="0">
                  <a:solidFill>
                    <a:prstClr val="white"/>
                  </a:solidFill>
                  <a:latin typeface="Calibri" panose="020F0502020204030204"/>
                </a:rPr>
                <a:t>WEEKLY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u="none" dirty="0">
                  <a:solidFill>
                    <a:prstClr val="white"/>
                  </a:solidFill>
                  <a:latin typeface="Calibri" panose="020F0502020204030204"/>
                </a:rPr>
                <a:t>GOAL</a:t>
              </a:r>
            </a:p>
          </p:txBody>
        </p:sp>
      </p:grpSp>
      <p:grpSp>
        <p:nvGrpSpPr>
          <p:cNvPr id="32" name="Group 112"/>
          <p:cNvGrpSpPr>
            <a:grpSpLocks/>
          </p:cNvGrpSpPr>
          <p:nvPr/>
        </p:nvGrpSpPr>
        <p:grpSpPr bwMode="auto">
          <a:xfrm>
            <a:off x="3179758" y="2267514"/>
            <a:ext cx="6969125" cy="4048125"/>
            <a:chOff x="1049009" y="2428875"/>
            <a:chExt cx="6969783" cy="4048125"/>
          </a:xfrm>
          <a:solidFill>
            <a:schemeClr val="accent2"/>
          </a:solidFill>
          <a:effectLst/>
        </p:grpSpPr>
        <p:grpSp>
          <p:nvGrpSpPr>
            <p:cNvPr id="33" name="Group 103"/>
            <p:cNvGrpSpPr>
              <a:grpSpLocks/>
            </p:cNvGrpSpPr>
            <p:nvPr/>
          </p:nvGrpSpPr>
          <p:grpSpPr bwMode="auto">
            <a:xfrm>
              <a:off x="1049009" y="5400675"/>
              <a:ext cx="1770229" cy="1076325"/>
              <a:chOff x="574018" y="5400675"/>
              <a:chExt cx="1770229" cy="1076325"/>
            </a:xfrm>
            <a:grpFill/>
          </p:grpSpPr>
          <p:sp>
            <p:nvSpPr>
              <p:cNvPr id="52" name="Freeform 7"/>
              <p:cNvSpPr>
                <a:spLocks/>
              </p:cNvSpPr>
              <p:nvPr/>
            </p:nvSpPr>
            <p:spPr bwMode="auto">
              <a:xfrm>
                <a:off x="574018" y="5400675"/>
                <a:ext cx="1770229" cy="1076325"/>
              </a:xfrm>
              <a:custGeom>
                <a:avLst/>
                <a:gdLst>
                  <a:gd name="connsiteX0" fmla="*/ 0 w 4512"/>
                  <a:gd name="connsiteY0" fmla="*/ 2352 h 2400"/>
                  <a:gd name="connsiteX1" fmla="*/ 0 w 4512"/>
                  <a:gd name="connsiteY1" fmla="*/ 1728 h 2400"/>
                  <a:gd name="connsiteX2" fmla="*/ 576 w 4512"/>
                  <a:gd name="connsiteY2" fmla="*/ 1728 h 2400"/>
                  <a:gd name="connsiteX3" fmla="*/ 576 w 4512"/>
                  <a:gd name="connsiteY3" fmla="*/ 1440 h 2400"/>
                  <a:gd name="connsiteX4" fmla="*/ 1152 w 4512"/>
                  <a:gd name="connsiteY4" fmla="*/ 1440 h 2400"/>
                  <a:gd name="connsiteX5" fmla="*/ 1152 w 4512"/>
                  <a:gd name="connsiteY5" fmla="*/ 1152 h 2400"/>
                  <a:gd name="connsiteX6" fmla="*/ 1728 w 4512"/>
                  <a:gd name="connsiteY6" fmla="*/ 1152 h 2400"/>
                  <a:gd name="connsiteX7" fmla="*/ 1728 w 4512"/>
                  <a:gd name="connsiteY7" fmla="*/ 864 h 2400"/>
                  <a:gd name="connsiteX8" fmla="*/ 2304 w 4512"/>
                  <a:gd name="connsiteY8" fmla="*/ 864 h 2400"/>
                  <a:gd name="connsiteX9" fmla="*/ 2304 w 4512"/>
                  <a:gd name="connsiteY9" fmla="*/ 576 h 2400"/>
                  <a:gd name="connsiteX10" fmla="*/ 2880 w 4512"/>
                  <a:gd name="connsiteY10" fmla="*/ 576 h 2400"/>
                  <a:gd name="connsiteX11" fmla="*/ 2880 w 4512"/>
                  <a:gd name="connsiteY11" fmla="*/ 288 h 2400"/>
                  <a:gd name="connsiteX12" fmla="*/ 3456 w 4512"/>
                  <a:gd name="connsiteY12" fmla="*/ 288 h 2400"/>
                  <a:gd name="connsiteX13" fmla="*/ 3456 w 4512"/>
                  <a:gd name="connsiteY13" fmla="*/ 0 h 2400"/>
                  <a:gd name="connsiteX14" fmla="*/ 4512 w 4512"/>
                  <a:gd name="connsiteY14" fmla="*/ 2400 h 2400"/>
                  <a:gd name="connsiteX15" fmla="*/ 0 w 4512"/>
                  <a:gd name="connsiteY15" fmla="*/ 2400 h 2400"/>
                  <a:gd name="connsiteX16" fmla="*/ 0 w 4512"/>
                  <a:gd name="connsiteY16" fmla="*/ 2352 h 2400"/>
                  <a:gd name="connsiteX0" fmla="*/ 0 w 4549"/>
                  <a:gd name="connsiteY0" fmla="*/ 2352 h 2400"/>
                  <a:gd name="connsiteX1" fmla="*/ 0 w 4549"/>
                  <a:gd name="connsiteY1" fmla="*/ 1728 h 2400"/>
                  <a:gd name="connsiteX2" fmla="*/ 576 w 4549"/>
                  <a:gd name="connsiteY2" fmla="*/ 1728 h 2400"/>
                  <a:gd name="connsiteX3" fmla="*/ 576 w 4549"/>
                  <a:gd name="connsiteY3" fmla="*/ 1440 h 2400"/>
                  <a:gd name="connsiteX4" fmla="*/ 1152 w 4549"/>
                  <a:gd name="connsiteY4" fmla="*/ 1440 h 2400"/>
                  <a:gd name="connsiteX5" fmla="*/ 1152 w 4549"/>
                  <a:gd name="connsiteY5" fmla="*/ 1152 h 2400"/>
                  <a:gd name="connsiteX6" fmla="*/ 1728 w 4549"/>
                  <a:gd name="connsiteY6" fmla="*/ 1152 h 2400"/>
                  <a:gd name="connsiteX7" fmla="*/ 1728 w 4549"/>
                  <a:gd name="connsiteY7" fmla="*/ 864 h 2400"/>
                  <a:gd name="connsiteX8" fmla="*/ 2304 w 4549"/>
                  <a:gd name="connsiteY8" fmla="*/ 864 h 2400"/>
                  <a:gd name="connsiteX9" fmla="*/ 2304 w 4549"/>
                  <a:gd name="connsiteY9" fmla="*/ 576 h 2400"/>
                  <a:gd name="connsiteX10" fmla="*/ 2880 w 4549"/>
                  <a:gd name="connsiteY10" fmla="*/ 576 h 2400"/>
                  <a:gd name="connsiteX11" fmla="*/ 2880 w 4549"/>
                  <a:gd name="connsiteY11" fmla="*/ 288 h 2400"/>
                  <a:gd name="connsiteX12" fmla="*/ 3456 w 4549"/>
                  <a:gd name="connsiteY12" fmla="*/ 288 h 2400"/>
                  <a:gd name="connsiteX13" fmla="*/ 3456 w 4549"/>
                  <a:gd name="connsiteY13" fmla="*/ 0 h 2400"/>
                  <a:gd name="connsiteX14" fmla="*/ 4549 w 4549"/>
                  <a:gd name="connsiteY14" fmla="*/ 29 h 2400"/>
                  <a:gd name="connsiteX15" fmla="*/ 4512 w 4549"/>
                  <a:gd name="connsiteY15" fmla="*/ 2400 h 2400"/>
                  <a:gd name="connsiteX16" fmla="*/ 0 w 4549"/>
                  <a:gd name="connsiteY16" fmla="*/ 2400 h 2400"/>
                  <a:gd name="connsiteX17" fmla="*/ 0 w 4549"/>
                  <a:gd name="connsiteY17" fmla="*/ 2352 h 2400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16" fmla="*/ 3515 w 4549"/>
                  <a:gd name="connsiteY16" fmla="*/ 2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3456 w 4549"/>
                  <a:gd name="connsiteY14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4549 w 4549"/>
                  <a:gd name="connsiteY14" fmla="*/ 0 h 2371"/>
                  <a:gd name="connsiteX0" fmla="*/ 4549 w 4549"/>
                  <a:gd name="connsiteY0" fmla="*/ 0 h 2377"/>
                  <a:gd name="connsiteX1" fmla="*/ 4512 w 4549"/>
                  <a:gd name="connsiteY1" fmla="*/ 2371 h 2377"/>
                  <a:gd name="connsiteX2" fmla="*/ 2981 w 4549"/>
                  <a:gd name="connsiteY2" fmla="*/ 2377 h 2377"/>
                  <a:gd name="connsiteX3" fmla="*/ 0 w 4549"/>
                  <a:gd name="connsiteY3" fmla="*/ 2371 h 2377"/>
                  <a:gd name="connsiteX4" fmla="*/ 0 w 4549"/>
                  <a:gd name="connsiteY4" fmla="*/ 2323 h 2377"/>
                  <a:gd name="connsiteX5" fmla="*/ 0 w 4549"/>
                  <a:gd name="connsiteY5" fmla="*/ 1699 h 2377"/>
                  <a:gd name="connsiteX6" fmla="*/ 576 w 4549"/>
                  <a:gd name="connsiteY6" fmla="*/ 1699 h 2377"/>
                  <a:gd name="connsiteX7" fmla="*/ 576 w 4549"/>
                  <a:gd name="connsiteY7" fmla="*/ 1411 h 2377"/>
                  <a:gd name="connsiteX8" fmla="*/ 1152 w 4549"/>
                  <a:gd name="connsiteY8" fmla="*/ 1411 h 2377"/>
                  <a:gd name="connsiteX9" fmla="*/ 1152 w 4549"/>
                  <a:gd name="connsiteY9" fmla="*/ 1123 h 2377"/>
                  <a:gd name="connsiteX10" fmla="*/ 1728 w 4549"/>
                  <a:gd name="connsiteY10" fmla="*/ 1123 h 2377"/>
                  <a:gd name="connsiteX11" fmla="*/ 1728 w 4549"/>
                  <a:gd name="connsiteY11" fmla="*/ 835 h 2377"/>
                  <a:gd name="connsiteX12" fmla="*/ 2304 w 4549"/>
                  <a:gd name="connsiteY12" fmla="*/ 835 h 2377"/>
                  <a:gd name="connsiteX13" fmla="*/ 2304 w 4549"/>
                  <a:gd name="connsiteY13" fmla="*/ 547 h 2377"/>
                  <a:gd name="connsiteX14" fmla="*/ 2880 w 4549"/>
                  <a:gd name="connsiteY14" fmla="*/ 547 h 2377"/>
                  <a:gd name="connsiteX15" fmla="*/ 4549 w 4549"/>
                  <a:gd name="connsiteY15" fmla="*/ 0 h 2377"/>
                  <a:gd name="connsiteX0" fmla="*/ 2880 w 4512"/>
                  <a:gd name="connsiteY0" fmla="*/ 0 h 1830"/>
                  <a:gd name="connsiteX1" fmla="*/ 4512 w 4512"/>
                  <a:gd name="connsiteY1" fmla="*/ 1824 h 1830"/>
                  <a:gd name="connsiteX2" fmla="*/ 2981 w 4512"/>
                  <a:gd name="connsiteY2" fmla="*/ 1830 h 1830"/>
                  <a:gd name="connsiteX3" fmla="*/ 0 w 4512"/>
                  <a:gd name="connsiteY3" fmla="*/ 1824 h 1830"/>
                  <a:gd name="connsiteX4" fmla="*/ 0 w 4512"/>
                  <a:gd name="connsiteY4" fmla="*/ 1776 h 1830"/>
                  <a:gd name="connsiteX5" fmla="*/ 0 w 4512"/>
                  <a:gd name="connsiteY5" fmla="*/ 1152 h 1830"/>
                  <a:gd name="connsiteX6" fmla="*/ 576 w 4512"/>
                  <a:gd name="connsiteY6" fmla="*/ 1152 h 1830"/>
                  <a:gd name="connsiteX7" fmla="*/ 576 w 4512"/>
                  <a:gd name="connsiteY7" fmla="*/ 864 h 1830"/>
                  <a:gd name="connsiteX8" fmla="*/ 1152 w 4512"/>
                  <a:gd name="connsiteY8" fmla="*/ 864 h 1830"/>
                  <a:gd name="connsiteX9" fmla="*/ 1152 w 4512"/>
                  <a:gd name="connsiteY9" fmla="*/ 576 h 1830"/>
                  <a:gd name="connsiteX10" fmla="*/ 1728 w 4512"/>
                  <a:gd name="connsiteY10" fmla="*/ 576 h 1830"/>
                  <a:gd name="connsiteX11" fmla="*/ 1728 w 4512"/>
                  <a:gd name="connsiteY11" fmla="*/ 288 h 1830"/>
                  <a:gd name="connsiteX12" fmla="*/ 2304 w 4512"/>
                  <a:gd name="connsiteY12" fmla="*/ 288 h 1830"/>
                  <a:gd name="connsiteX13" fmla="*/ 2304 w 4512"/>
                  <a:gd name="connsiteY13" fmla="*/ 0 h 1830"/>
                  <a:gd name="connsiteX14" fmla="*/ 2880 w 4512"/>
                  <a:gd name="connsiteY14" fmla="*/ 0 h 1830"/>
                  <a:gd name="connsiteX0" fmla="*/ 2981 w 4571"/>
                  <a:gd name="connsiteY0" fmla="*/ 1830 h 1882"/>
                  <a:gd name="connsiteX1" fmla="*/ 0 w 4571"/>
                  <a:gd name="connsiteY1" fmla="*/ 1824 h 1882"/>
                  <a:gd name="connsiteX2" fmla="*/ 0 w 4571"/>
                  <a:gd name="connsiteY2" fmla="*/ 1776 h 1882"/>
                  <a:gd name="connsiteX3" fmla="*/ 0 w 4571"/>
                  <a:gd name="connsiteY3" fmla="*/ 1152 h 1882"/>
                  <a:gd name="connsiteX4" fmla="*/ 576 w 4571"/>
                  <a:gd name="connsiteY4" fmla="*/ 1152 h 1882"/>
                  <a:gd name="connsiteX5" fmla="*/ 576 w 4571"/>
                  <a:gd name="connsiteY5" fmla="*/ 864 h 1882"/>
                  <a:gd name="connsiteX6" fmla="*/ 1152 w 4571"/>
                  <a:gd name="connsiteY6" fmla="*/ 864 h 1882"/>
                  <a:gd name="connsiteX7" fmla="*/ 1152 w 4571"/>
                  <a:gd name="connsiteY7" fmla="*/ 576 h 1882"/>
                  <a:gd name="connsiteX8" fmla="*/ 1728 w 4571"/>
                  <a:gd name="connsiteY8" fmla="*/ 576 h 1882"/>
                  <a:gd name="connsiteX9" fmla="*/ 1728 w 4571"/>
                  <a:gd name="connsiteY9" fmla="*/ 288 h 1882"/>
                  <a:gd name="connsiteX10" fmla="*/ 2304 w 4571"/>
                  <a:gd name="connsiteY10" fmla="*/ 288 h 1882"/>
                  <a:gd name="connsiteX11" fmla="*/ 2304 w 4571"/>
                  <a:gd name="connsiteY11" fmla="*/ 0 h 1882"/>
                  <a:gd name="connsiteX12" fmla="*/ 2880 w 4571"/>
                  <a:gd name="connsiteY12" fmla="*/ 0 h 1882"/>
                  <a:gd name="connsiteX13" fmla="*/ 4571 w 4571"/>
                  <a:gd name="connsiteY13" fmla="*/ 1882 h 1882"/>
                  <a:gd name="connsiteX0" fmla="*/ 2981 w 2981"/>
                  <a:gd name="connsiteY0" fmla="*/ 1830 h 1830"/>
                  <a:gd name="connsiteX1" fmla="*/ 0 w 2981"/>
                  <a:gd name="connsiteY1" fmla="*/ 1824 h 1830"/>
                  <a:gd name="connsiteX2" fmla="*/ 0 w 2981"/>
                  <a:gd name="connsiteY2" fmla="*/ 1776 h 1830"/>
                  <a:gd name="connsiteX3" fmla="*/ 0 w 2981"/>
                  <a:gd name="connsiteY3" fmla="*/ 1152 h 1830"/>
                  <a:gd name="connsiteX4" fmla="*/ 576 w 2981"/>
                  <a:gd name="connsiteY4" fmla="*/ 1152 h 1830"/>
                  <a:gd name="connsiteX5" fmla="*/ 576 w 2981"/>
                  <a:gd name="connsiteY5" fmla="*/ 864 h 1830"/>
                  <a:gd name="connsiteX6" fmla="*/ 1152 w 2981"/>
                  <a:gd name="connsiteY6" fmla="*/ 864 h 1830"/>
                  <a:gd name="connsiteX7" fmla="*/ 1152 w 2981"/>
                  <a:gd name="connsiteY7" fmla="*/ 576 h 1830"/>
                  <a:gd name="connsiteX8" fmla="*/ 1728 w 2981"/>
                  <a:gd name="connsiteY8" fmla="*/ 576 h 1830"/>
                  <a:gd name="connsiteX9" fmla="*/ 1728 w 2981"/>
                  <a:gd name="connsiteY9" fmla="*/ 288 h 1830"/>
                  <a:gd name="connsiteX10" fmla="*/ 2304 w 2981"/>
                  <a:gd name="connsiteY10" fmla="*/ 288 h 1830"/>
                  <a:gd name="connsiteX11" fmla="*/ 2304 w 2981"/>
                  <a:gd name="connsiteY11" fmla="*/ 0 h 1830"/>
                  <a:gd name="connsiteX12" fmla="*/ 2880 w 2981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9 w 2991"/>
                  <a:gd name="connsiteY0" fmla="*/ 1830 h 1830"/>
                  <a:gd name="connsiteX1" fmla="*/ 8 w 2991"/>
                  <a:gd name="connsiteY1" fmla="*/ 1824 h 1830"/>
                  <a:gd name="connsiteX2" fmla="*/ 0 w 2991"/>
                  <a:gd name="connsiteY2" fmla="*/ 1557 h 1830"/>
                  <a:gd name="connsiteX3" fmla="*/ 8 w 2991"/>
                  <a:gd name="connsiteY3" fmla="*/ 1776 h 1830"/>
                  <a:gd name="connsiteX4" fmla="*/ 8 w 2991"/>
                  <a:gd name="connsiteY4" fmla="*/ 1152 h 1830"/>
                  <a:gd name="connsiteX5" fmla="*/ 584 w 2991"/>
                  <a:gd name="connsiteY5" fmla="*/ 1152 h 1830"/>
                  <a:gd name="connsiteX6" fmla="*/ 584 w 2991"/>
                  <a:gd name="connsiteY6" fmla="*/ 864 h 1830"/>
                  <a:gd name="connsiteX7" fmla="*/ 1160 w 2991"/>
                  <a:gd name="connsiteY7" fmla="*/ 864 h 1830"/>
                  <a:gd name="connsiteX8" fmla="*/ 1160 w 2991"/>
                  <a:gd name="connsiteY8" fmla="*/ 576 h 1830"/>
                  <a:gd name="connsiteX9" fmla="*/ 1736 w 2991"/>
                  <a:gd name="connsiteY9" fmla="*/ 576 h 1830"/>
                  <a:gd name="connsiteX10" fmla="*/ 1736 w 2991"/>
                  <a:gd name="connsiteY10" fmla="*/ 288 h 1830"/>
                  <a:gd name="connsiteX11" fmla="*/ 2312 w 2991"/>
                  <a:gd name="connsiteY11" fmla="*/ 288 h 1830"/>
                  <a:gd name="connsiteX12" fmla="*/ 2312 w 2991"/>
                  <a:gd name="connsiteY12" fmla="*/ 0 h 1830"/>
                  <a:gd name="connsiteX13" fmla="*/ 2991 w 2991"/>
                  <a:gd name="connsiteY13" fmla="*/ 0 h 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1" h="1830">
                    <a:moveTo>
                      <a:pt x="2989" y="1830"/>
                    </a:moveTo>
                    <a:lnTo>
                      <a:pt x="8" y="1824"/>
                    </a:lnTo>
                    <a:cubicBezTo>
                      <a:pt x="5" y="1822"/>
                      <a:pt x="3" y="1559"/>
                      <a:pt x="0" y="1557"/>
                    </a:cubicBezTo>
                    <a:cubicBezTo>
                      <a:pt x="3" y="1543"/>
                      <a:pt x="5" y="1790"/>
                      <a:pt x="8" y="1776"/>
                    </a:cubicBezTo>
                    <a:lnTo>
                      <a:pt x="8" y="1152"/>
                    </a:lnTo>
                    <a:lnTo>
                      <a:pt x="584" y="1152"/>
                    </a:lnTo>
                    <a:lnTo>
                      <a:pt x="584" y="864"/>
                    </a:lnTo>
                    <a:lnTo>
                      <a:pt x="1160" y="864"/>
                    </a:lnTo>
                    <a:lnTo>
                      <a:pt x="1160" y="576"/>
                    </a:lnTo>
                    <a:lnTo>
                      <a:pt x="1736" y="576"/>
                    </a:lnTo>
                    <a:lnTo>
                      <a:pt x="1736" y="288"/>
                    </a:lnTo>
                    <a:lnTo>
                      <a:pt x="2312" y="288"/>
                    </a:lnTo>
                    <a:lnTo>
                      <a:pt x="2312" y="0"/>
                    </a:lnTo>
                    <a:lnTo>
                      <a:pt x="2991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/>
                  <a:cs typeface="Arial"/>
                </a:endParaRPr>
              </a:p>
            </p:txBody>
          </p:sp>
          <p:sp>
            <p:nvSpPr>
              <p:cNvPr id="53" name="Rectangle 2"/>
              <p:cNvSpPr>
                <a:spLocks noChangeArrowheads="1"/>
              </p:cNvSpPr>
              <p:nvPr/>
            </p:nvSpPr>
            <p:spPr bwMode="auto">
              <a:xfrm>
                <a:off x="578780" y="613818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1</a:t>
                </a:r>
              </a:p>
            </p:txBody>
          </p:sp>
          <p:sp>
            <p:nvSpPr>
              <p:cNvPr id="54" name="Rectangle 8"/>
              <p:cNvSpPr>
                <a:spLocks noChangeArrowheads="1"/>
              </p:cNvSpPr>
              <p:nvPr/>
            </p:nvSpPr>
            <p:spPr bwMode="auto">
              <a:xfrm>
                <a:off x="918537" y="5968319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2</a:t>
                </a:r>
              </a:p>
            </p:txBody>
          </p:sp>
          <p:sp>
            <p:nvSpPr>
              <p:cNvPr id="55" name="Rectangle 9"/>
              <p:cNvSpPr>
                <a:spLocks noChangeArrowheads="1"/>
              </p:cNvSpPr>
              <p:nvPr/>
            </p:nvSpPr>
            <p:spPr bwMode="auto">
              <a:xfrm>
                <a:off x="1258295" y="579845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3</a:t>
                </a:r>
              </a:p>
            </p:txBody>
          </p:sp>
          <p:sp>
            <p:nvSpPr>
              <p:cNvPr id="56" name="Rectangle 10"/>
              <p:cNvSpPr>
                <a:spLocks noChangeArrowheads="1"/>
              </p:cNvSpPr>
              <p:nvPr/>
            </p:nvSpPr>
            <p:spPr bwMode="auto">
              <a:xfrm>
                <a:off x="1598052" y="5628594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4</a:t>
                </a:r>
              </a:p>
            </p:txBody>
          </p:sp>
          <p:sp>
            <p:nvSpPr>
              <p:cNvPr id="57" name="Rectangle 11"/>
              <p:cNvSpPr>
                <a:spLocks noChangeArrowheads="1"/>
              </p:cNvSpPr>
              <p:nvPr/>
            </p:nvSpPr>
            <p:spPr bwMode="auto">
              <a:xfrm>
                <a:off x="1937809" y="545873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5</a:t>
                </a:r>
              </a:p>
            </p:txBody>
          </p:sp>
        </p:grp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2760496" y="5334000"/>
              <a:ext cx="5258296" cy="1143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/>
                <a:cs typeface="Arial"/>
              </a:endParaRPr>
            </a:p>
          </p:txBody>
        </p:sp>
        <p:grpSp>
          <p:nvGrpSpPr>
            <p:cNvPr id="35" name="Group 99"/>
            <p:cNvGrpSpPr>
              <a:grpSpLocks/>
            </p:cNvGrpSpPr>
            <p:nvPr/>
          </p:nvGrpSpPr>
          <p:grpSpPr bwMode="auto">
            <a:xfrm>
              <a:off x="2760496" y="4410075"/>
              <a:ext cx="1770229" cy="1076325"/>
              <a:chOff x="2496314" y="4267200"/>
              <a:chExt cx="1770229" cy="1076325"/>
            </a:xfrm>
            <a:grpFill/>
          </p:grpSpPr>
          <p:sp>
            <p:nvSpPr>
              <p:cNvPr id="46" name="Freeform 7"/>
              <p:cNvSpPr>
                <a:spLocks/>
              </p:cNvSpPr>
              <p:nvPr/>
            </p:nvSpPr>
            <p:spPr bwMode="auto">
              <a:xfrm>
                <a:off x="2496314" y="4267200"/>
                <a:ext cx="1770229" cy="1076325"/>
              </a:xfrm>
              <a:custGeom>
                <a:avLst/>
                <a:gdLst>
                  <a:gd name="connsiteX0" fmla="*/ 0 w 4512"/>
                  <a:gd name="connsiteY0" fmla="*/ 2352 h 2400"/>
                  <a:gd name="connsiteX1" fmla="*/ 0 w 4512"/>
                  <a:gd name="connsiteY1" fmla="*/ 1728 h 2400"/>
                  <a:gd name="connsiteX2" fmla="*/ 576 w 4512"/>
                  <a:gd name="connsiteY2" fmla="*/ 1728 h 2400"/>
                  <a:gd name="connsiteX3" fmla="*/ 576 w 4512"/>
                  <a:gd name="connsiteY3" fmla="*/ 1440 h 2400"/>
                  <a:gd name="connsiteX4" fmla="*/ 1152 w 4512"/>
                  <a:gd name="connsiteY4" fmla="*/ 1440 h 2400"/>
                  <a:gd name="connsiteX5" fmla="*/ 1152 w 4512"/>
                  <a:gd name="connsiteY5" fmla="*/ 1152 h 2400"/>
                  <a:gd name="connsiteX6" fmla="*/ 1728 w 4512"/>
                  <a:gd name="connsiteY6" fmla="*/ 1152 h 2400"/>
                  <a:gd name="connsiteX7" fmla="*/ 1728 w 4512"/>
                  <a:gd name="connsiteY7" fmla="*/ 864 h 2400"/>
                  <a:gd name="connsiteX8" fmla="*/ 2304 w 4512"/>
                  <a:gd name="connsiteY8" fmla="*/ 864 h 2400"/>
                  <a:gd name="connsiteX9" fmla="*/ 2304 w 4512"/>
                  <a:gd name="connsiteY9" fmla="*/ 576 h 2400"/>
                  <a:gd name="connsiteX10" fmla="*/ 2880 w 4512"/>
                  <a:gd name="connsiteY10" fmla="*/ 576 h 2400"/>
                  <a:gd name="connsiteX11" fmla="*/ 2880 w 4512"/>
                  <a:gd name="connsiteY11" fmla="*/ 288 h 2400"/>
                  <a:gd name="connsiteX12" fmla="*/ 3456 w 4512"/>
                  <a:gd name="connsiteY12" fmla="*/ 288 h 2400"/>
                  <a:gd name="connsiteX13" fmla="*/ 3456 w 4512"/>
                  <a:gd name="connsiteY13" fmla="*/ 0 h 2400"/>
                  <a:gd name="connsiteX14" fmla="*/ 4512 w 4512"/>
                  <a:gd name="connsiteY14" fmla="*/ 2400 h 2400"/>
                  <a:gd name="connsiteX15" fmla="*/ 0 w 4512"/>
                  <a:gd name="connsiteY15" fmla="*/ 2400 h 2400"/>
                  <a:gd name="connsiteX16" fmla="*/ 0 w 4512"/>
                  <a:gd name="connsiteY16" fmla="*/ 2352 h 2400"/>
                  <a:gd name="connsiteX0" fmla="*/ 0 w 4549"/>
                  <a:gd name="connsiteY0" fmla="*/ 2352 h 2400"/>
                  <a:gd name="connsiteX1" fmla="*/ 0 w 4549"/>
                  <a:gd name="connsiteY1" fmla="*/ 1728 h 2400"/>
                  <a:gd name="connsiteX2" fmla="*/ 576 w 4549"/>
                  <a:gd name="connsiteY2" fmla="*/ 1728 h 2400"/>
                  <a:gd name="connsiteX3" fmla="*/ 576 w 4549"/>
                  <a:gd name="connsiteY3" fmla="*/ 1440 h 2400"/>
                  <a:gd name="connsiteX4" fmla="*/ 1152 w 4549"/>
                  <a:gd name="connsiteY4" fmla="*/ 1440 h 2400"/>
                  <a:gd name="connsiteX5" fmla="*/ 1152 w 4549"/>
                  <a:gd name="connsiteY5" fmla="*/ 1152 h 2400"/>
                  <a:gd name="connsiteX6" fmla="*/ 1728 w 4549"/>
                  <a:gd name="connsiteY6" fmla="*/ 1152 h 2400"/>
                  <a:gd name="connsiteX7" fmla="*/ 1728 w 4549"/>
                  <a:gd name="connsiteY7" fmla="*/ 864 h 2400"/>
                  <a:gd name="connsiteX8" fmla="*/ 2304 w 4549"/>
                  <a:gd name="connsiteY8" fmla="*/ 864 h 2400"/>
                  <a:gd name="connsiteX9" fmla="*/ 2304 w 4549"/>
                  <a:gd name="connsiteY9" fmla="*/ 576 h 2400"/>
                  <a:gd name="connsiteX10" fmla="*/ 2880 w 4549"/>
                  <a:gd name="connsiteY10" fmla="*/ 576 h 2400"/>
                  <a:gd name="connsiteX11" fmla="*/ 2880 w 4549"/>
                  <a:gd name="connsiteY11" fmla="*/ 288 h 2400"/>
                  <a:gd name="connsiteX12" fmla="*/ 3456 w 4549"/>
                  <a:gd name="connsiteY12" fmla="*/ 288 h 2400"/>
                  <a:gd name="connsiteX13" fmla="*/ 3456 w 4549"/>
                  <a:gd name="connsiteY13" fmla="*/ 0 h 2400"/>
                  <a:gd name="connsiteX14" fmla="*/ 4549 w 4549"/>
                  <a:gd name="connsiteY14" fmla="*/ 29 h 2400"/>
                  <a:gd name="connsiteX15" fmla="*/ 4512 w 4549"/>
                  <a:gd name="connsiteY15" fmla="*/ 2400 h 2400"/>
                  <a:gd name="connsiteX16" fmla="*/ 0 w 4549"/>
                  <a:gd name="connsiteY16" fmla="*/ 2400 h 2400"/>
                  <a:gd name="connsiteX17" fmla="*/ 0 w 4549"/>
                  <a:gd name="connsiteY17" fmla="*/ 2352 h 2400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16" fmla="*/ 3515 w 4549"/>
                  <a:gd name="connsiteY16" fmla="*/ 2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3456 w 4549"/>
                  <a:gd name="connsiteY14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4549 w 4549"/>
                  <a:gd name="connsiteY14" fmla="*/ 0 h 2371"/>
                  <a:gd name="connsiteX0" fmla="*/ 4549 w 4549"/>
                  <a:gd name="connsiteY0" fmla="*/ 0 h 2377"/>
                  <a:gd name="connsiteX1" fmla="*/ 4512 w 4549"/>
                  <a:gd name="connsiteY1" fmla="*/ 2371 h 2377"/>
                  <a:gd name="connsiteX2" fmla="*/ 2981 w 4549"/>
                  <a:gd name="connsiteY2" fmla="*/ 2377 h 2377"/>
                  <a:gd name="connsiteX3" fmla="*/ 0 w 4549"/>
                  <a:gd name="connsiteY3" fmla="*/ 2371 h 2377"/>
                  <a:gd name="connsiteX4" fmla="*/ 0 w 4549"/>
                  <a:gd name="connsiteY4" fmla="*/ 2323 h 2377"/>
                  <a:gd name="connsiteX5" fmla="*/ 0 w 4549"/>
                  <a:gd name="connsiteY5" fmla="*/ 1699 h 2377"/>
                  <a:gd name="connsiteX6" fmla="*/ 576 w 4549"/>
                  <a:gd name="connsiteY6" fmla="*/ 1699 h 2377"/>
                  <a:gd name="connsiteX7" fmla="*/ 576 w 4549"/>
                  <a:gd name="connsiteY7" fmla="*/ 1411 h 2377"/>
                  <a:gd name="connsiteX8" fmla="*/ 1152 w 4549"/>
                  <a:gd name="connsiteY8" fmla="*/ 1411 h 2377"/>
                  <a:gd name="connsiteX9" fmla="*/ 1152 w 4549"/>
                  <a:gd name="connsiteY9" fmla="*/ 1123 h 2377"/>
                  <a:gd name="connsiteX10" fmla="*/ 1728 w 4549"/>
                  <a:gd name="connsiteY10" fmla="*/ 1123 h 2377"/>
                  <a:gd name="connsiteX11" fmla="*/ 1728 w 4549"/>
                  <a:gd name="connsiteY11" fmla="*/ 835 h 2377"/>
                  <a:gd name="connsiteX12" fmla="*/ 2304 w 4549"/>
                  <a:gd name="connsiteY12" fmla="*/ 835 h 2377"/>
                  <a:gd name="connsiteX13" fmla="*/ 2304 w 4549"/>
                  <a:gd name="connsiteY13" fmla="*/ 547 h 2377"/>
                  <a:gd name="connsiteX14" fmla="*/ 2880 w 4549"/>
                  <a:gd name="connsiteY14" fmla="*/ 547 h 2377"/>
                  <a:gd name="connsiteX15" fmla="*/ 4549 w 4549"/>
                  <a:gd name="connsiteY15" fmla="*/ 0 h 2377"/>
                  <a:gd name="connsiteX0" fmla="*/ 2880 w 4512"/>
                  <a:gd name="connsiteY0" fmla="*/ 0 h 1830"/>
                  <a:gd name="connsiteX1" fmla="*/ 4512 w 4512"/>
                  <a:gd name="connsiteY1" fmla="*/ 1824 h 1830"/>
                  <a:gd name="connsiteX2" fmla="*/ 2981 w 4512"/>
                  <a:gd name="connsiteY2" fmla="*/ 1830 h 1830"/>
                  <a:gd name="connsiteX3" fmla="*/ 0 w 4512"/>
                  <a:gd name="connsiteY3" fmla="*/ 1824 h 1830"/>
                  <a:gd name="connsiteX4" fmla="*/ 0 w 4512"/>
                  <a:gd name="connsiteY4" fmla="*/ 1776 h 1830"/>
                  <a:gd name="connsiteX5" fmla="*/ 0 w 4512"/>
                  <a:gd name="connsiteY5" fmla="*/ 1152 h 1830"/>
                  <a:gd name="connsiteX6" fmla="*/ 576 w 4512"/>
                  <a:gd name="connsiteY6" fmla="*/ 1152 h 1830"/>
                  <a:gd name="connsiteX7" fmla="*/ 576 w 4512"/>
                  <a:gd name="connsiteY7" fmla="*/ 864 h 1830"/>
                  <a:gd name="connsiteX8" fmla="*/ 1152 w 4512"/>
                  <a:gd name="connsiteY8" fmla="*/ 864 h 1830"/>
                  <a:gd name="connsiteX9" fmla="*/ 1152 w 4512"/>
                  <a:gd name="connsiteY9" fmla="*/ 576 h 1830"/>
                  <a:gd name="connsiteX10" fmla="*/ 1728 w 4512"/>
                  <a:gd name="connsiteY10" fmla="*/ 576 h 1830"/>
                  <a:gd name="connsiteX11" fmla="*/ 1728 w 4512"/>
                  <a:gd name="connsiteY11" fmla="*/ 288 h 1830"/>
                  <a:gd name="connsiteX12" fmla="*/ 2304 w 4512"/>
                  <a:gd name="connsiteY12" fmla="*/ 288 h 1830"/>
                  <a:gd name="connsiteX13" fmla="*/ 2304 w 4512"/>
                  <a:gd name="connsiteY13" fmla="*/ 0 h 1830"/>
                  <a:gd name="connsiteX14" fmla="*/ 2880 w 4512"/>
                  <a:gd name="connsiteY14" fmla="*/ 0 h 1830"/>
                  <a:gd name="connsiteX0" fmla="*/ 2981 w 4571"/>
                  <a:gd name="connsiteY0" fmla="*/ 1830 h 1882"/>
                  <a:gd name="connsiteX1" fmla="*/ 0 w 4571"/>
                  <a:gd name="connsiteY1" fmla="*/ 1824 h 1882"/>
                  <a:gd name="connsiteX2" fmla="*/ 0 w 4571"/>
                  <a:gd name="connsiteY2" fmla="*/ 1776 h 1882"/>
                  <a:gd name="connsiteX3" fmla="*/ 0 w 4571"/>
                  <a:gd name="connsiteY3" fmla="*/ 1152 h 1882"/>
                  <a:gd name="connsiteX4" fmla="*/ 576 w 4571"/>
                  <a:gd name="connsiteY4" fmla="*/ 1152 h 1882"/>
                  <a:gd name="connsiteX5" fmla="*/ 576 w 4571"/>
                  <a:gd name="connsiteY5" fmla="*/ 864 h 1882"/>
                  <a:gd name="connsiteX6" fmla="*/ 1152 w 4571"/>
                  <a:gd name="connsiteY6" fmla="*/ 864 h 1882"/>
                  <a:gd name="connsiteX7" fmla="*/ 1152 w 4571"/>
                  <a:gd name="connsiteY7" fmla="*/ 576 h 1882"/>
                  <a:gd name="connsiteX8" fmla="*/ 1728 w 4571"/>
                  <a:gd name="connsiteY8" fmla="*/ 576 h 1882"/>
                  <a:gd name="connsiteX9" fmla="*/ 1728 w 4571"/>
                  <a:gd name="connsiteY9" fmla="*/ 288 h 1882"/>
                  <a:gd name="connsiteX10" fmla="*/ 2304 w 4571"/>
                  <a:gd name="connsiteY10" fmla="*/ 288 h 1882"/>
                  <a:gd name="connsiteX11" fmla="*/ 2304 w 4571"/>
                  <a:gd name="connsiteY11" fmla="*/ 0 h 1882"/>
                  <a:gd name="connsiteX12" fmla="*/ 2880 w 4571"/>
                  <a:gd name="connsiteY12" fmla="*/ 0 h 1882"/>
                  <a:gd name="connsiteX13" fmla="*/ 4571 w 4571"/>
                  <a:gd name="connsiteY13" fmla="*/ 1882 h 1882"/>
                  <a:gd name="connsiteX0" fmla="*/ 2981 w 2981"/>
                  <a:gd name="connsiteY0" fmla="*/ 1830 h 1830"/>
                  <a:gd name="connsiteX1" fmla="*/ 0 w 2981"/>
                  <a:gd name="connsiteY1" fmla="*/ 1824 h 1830"/>
                  <a:gd name="connsiteX2" fmla="*/ 0 w 2981"/>
                  <a:gd name="connsiteY2" fmla="*/ 1776 h 1830"/>
                  <a:gd name="connsiteX3" fmla="*/ 0 w 2981"/>
                  <a:gd name="connsiteY3" fmla="*/ 1152 h 1830"/>
                  <a:gd name="connsiteX4" fmla="*/ 576 w 2981"/>
                  <a:gd name="connsiteY4" fmla="*/ 1152 h 1830"/>
                  <a:gd name="connsiteX5" fmla="*/ 576 w 2981"/>
                  <a:gd name="connsiteY5" fmla="*/ 864 h 1830"/>
                  <a:gd name="connsiteX6" fmla="*/ 1152 w 2981"/>
                  <a:gd name="connsiteY6" fmla="*/ 864 h 1830"/>
                  <a:gd name="connsiteX7" fmla="*/ 1152 w 2981"/>
                  <a:gd name="connsiteY7" fmla="*/ 576 h 1830"/>
                  <a:gd name="connsiteX8" fmla="*/ 1728 w 2981"/>
                  <a:gd name="connsiteY8" fmla="*/ 576 h 1830"/>
                  <a:gd name="connsiteX9" fmla="*/ 1728 w 2981"/>
                  <a:gd name="connsiteY9" fmla="*/ 288 h 1830"/>
                  <a:gd name="connsiteX10" fmla="*/ 2304 w 2981"/>
                  <a:gd name="connsiteY10" fmla="*/ 288 h 1830"/>
                  <a:gd name="connsiteX11" fmla="*/ 2304 w 2981"/>
                  <a:gd name="connsiteY11" fmla="*/ 0 h 1830"/>
                  <a:gd name="connsiteX12" fmla="*/ 2880 w 2981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9 w 2991"/>
                  <a:gd name="connsiteY0" fmla="*/ 1830 h 1830"/>
                  <a:gd name="connsiteX1" fmla="*/ 8 w 2991"/>
                  <a:gd name="connsiteY1" fmla="*/ 1824 h 1830"/>
                  <a:gd name="connsiteX2" fmla="*/ 0 w 2991"/>
                  <a:gd name="connsiteY2" fmla="*/ 1557 h 1830"/>
                  <a:gd name="connsiteX3" fmla="*/ 8 w 2991"/>
                  <a:gd name="connsiteY3" fmla="*/ 1776 h 1830"/>
                  <a:gd name="connsiteX4" fmla="*/ 8 w 2991"/>
                  <a:gd name="connsiteY4" fmla="*/ 1152 h 1830"/>
                  <a:gd name="connsiteX5" fmla="*/ 584 w 2991"/>
                  <a:gd name="connsiteY5" fmla="*/ 1152 h 1830"/>
                  <a:gd name="connsiteX6" fmla="*/ 584 w 2991"/>
                  <a:gd name="connsiteY6" fmla="*/ 864 h 1830"/>
                  <a:gd name="connsiteX7" fmla="*/ 1160 w 2991"/>
                  <a:gd name="connsiteY7" fmla="*/ 864 h 1830"/>
                  <a:gd name="connsiteX8" fmla="*/ 1160 w 2991"/>
                  <a:gd name="connsiteY8" fmla="*/ 576 h 1830"/>
                  <a:gd name="connsiteX9" fmla="*/ 1736 w 2991"/>
                  <a:gd name="connsiteY9" fmla="*/ 576 h 1830"/>
                  <a:gd name="connsiteX10" fmla="*/ 1736 w 2991"/>
                  <a:gd name="connsiteY10" fmla="*/ 288 h 1830"/>
                  <a:gd name="connsiteX11" fmla="*/ 2312 w 2991"/>
                  <a:gd name="connsiteY11" fmla="*/ 288 h 1830"/>
                  <a:gd name="connsiteX12" fmla="*/ 2312 w 2991"/>
                  <a:gd name="connsiteY12" fmla="*/ 0 h 1830"/>
                  <a:gd name="connsiteX13" fmla="*/ 2991 w 2991"/>
                  <a:gd name="connsiteY13" fmla="*/ 0 h 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1" h="1830">
                    <a:moveTo>
                      <a:pt x="2989" y="1830"/>
                    </a:moveTo>
                    <a:lnTo>
                      <a:pt x="8" y="1824"/>
                    </a:lnTo>
                    <a:cubicBezTo>
                      <a:pt x="5" y="1822"/>
                      <a:pt x="3" y="1559"/>
                      <a:pt x="0" y="1557"/>
                    </a:cubicBezTo>
                    <a:cubicBezTo>
                      <a:pt x="3" y="1543"/>
                      <a:pt x="5" y="1790"/>
                      <a:pt x="8" y="1776"/>
                    </a:cubicBezTo>
                    <a:lnTo>
                      <a:pt x="8" y="1152"/>
                    </a:lnTo>
                    <a:lnTo>
                      <a:pt x="584" y="1152"/>
                    </a:lnTo>
                    <a:lnTo>
                      <a:pt x="584" y="864"/>
                    </a:lnTo>
                    <a:lnTo>
                      <a:pt x="1160" y="864"/>
                    </a:lnTo>
                    <a:lnTo>
                      <a:pt x="1160" y="576"/>
                    </a:lnTo>
                    <a:lnTo>
                      <a:pt x="1736" y="576"/>
                    </a:lnTo>
                    <a:lnTo>
                      <a:pt x="1736" y="288"/>
                    </a:lnTo>
                    <a:lnTo>
                      <a:pt x="2312" y="288"/>
                    </a:lnTo>
                    <a:lnTo>
                      <a:pt x="2312" y="0"/>
                    </a:lnTo>
                    <a:lnTo>
                      <a:pt x="2991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/>
                  <a:cs typeface="Arial"/>
                </a:endParaRPr>
              </a:p>
            </p:txBody>
          </p:sp>
          <p:sp>
            <p:nvSpPr>
              <p:cNvPr id="47" name="Rectangle 2"/>
              <p:cNvSpPr>
                <a:spLocks noChangeArrowheads="1"/>
              </p:cNvSpPr>
              <p:nvPr/>
            </p:nvSpPr>
            <p:spPr bwMode="auto">
              <a:xfrm>
                <a:off x="2501076" y="500470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1</a:t>
                </a:r>
              </a:p>
            </p:txBody>
          </p:sp>
          <p:sp>
            <p:nvSpPr>
              <p:cNvPr id="48" name="Rectangle 8"/>
              <p:cNvSpPr>
                <a:spLocks noChangeArrowheads="1"/>
              </p:cNvSpPr>
              <p:nvPr/>
            </p:nvSpPr>
            <p:spPr bwMode="auto">
              <a:xfrm>
                <a:off x="2840833" y="4834844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2</a:t>
                </a:r>
              </a:p>
            </p:txBody>
          </p:sp>
          <p:sp>
            <p:nvSpPr>
              <p:cNvPr id="49" name="Rectangle 9"/>
              <p:cNvSpPr>
                <a:spLocks noChangeArrowheads="1"/>
              </p:cNvSpPr>
              <p:nvPr/>
            </p:nvSpPr>
            <p:spPr bwMode="auto">
              <a:xfrm>
                <a:off x="3180591" y="466498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3</a:t>
                </a:r>
              </a:p>
            </p:txBody>
          </p:sp>
          <p:sp>
            <p:nvSpPr>
              <p:cNvPr id="50" name="Rectangle 10"/>
              <p:cNvSpPr>
                <a:spLocks noChangeArrowheads="1"/>
              </p:cNvSpPr>
              <p:nvPr/>
            </p:nvSpPr>
            <p:spPr bwMode="auto">
              <a:xfrm>
                <a:off x="3520348" y="4495119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4</a:t>
                </a:r>
              </a:p>
            </p:txBody>
          </p:sp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3860105" y="432525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5</a:t>
                </a:r>
              </a:p>
            </p:txBody>
          </p:sp>
        </p:grp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4513261" y="4419600"/>
              <a:ext cx="3505531" cy="1219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/>
                <a:cs typeface="Arial"/>
              </a:endParaRPr>
            </a:p>
          </p:txBody>
        </p:sp>
        <p:grpSp>
          <p:nvGrpSpPr>
            <p:cNvPr id="37" name="Group 100"/>
            <p:cNvGrpSpPr>
              <a:grpSpLocks/>
            </p:cNvGrpSpPr>
            <p:nvPr/>
          </p:nvGrpSpPr>
          <p:grpSpPr bwMode="auto">
            <a:xfrm>
              <a:off x="4514848" y="3419475"/>
              <a:ext cx="1770230" cy="1076325"/>
              <a:chOff x="4401807" y="3114675"/>
              <a:chExt cx="1770230" cy="1076325"/>
            </a:xfrm>
            <a:grpFill/>
          </p:grpSpPr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4401807" y="3114675"/>
                <a:ext cx="1770230" cy="1076325"/>
              </a:xfrm>
              <a:custGeom>
                <a:avLst/>
                <a:gdLst>
                  <a:gd name="connsiteX0" fmla="*/ 0 w 4512"/>
                  <a:gd name="connsiteY0" fmla="*/ 2352 h 2400"/>
                  <a:gd name="connsiteX1" fmla="*/ 0 w 4512"/>
                  <a:gd name="connsiteY1" fmla="*/ 1728 h 2400"/>
                  <a:gd name="connsiteX2" fmla="*/ 576 w 4512"/>
                  <a:gd name="connsiteY2" fmla="*/ 1728 h 2400"/>
                  <a:gd name="connsiteX3" fmla="*/ 576 w 4512"/>
                  <a:gd name="connsiteY3" fmla="*/ 1440 h 2400"/>
                  <a:gd name="connsiteX4" fmla="*/ 1152 w 4512"/>
                  <a:gd name="connsiteY4" fmla="*/ 1440 h 2400"/>
                  <a:gd name="connsiteX5" fmla="*/ 1152 w 4512"/>
                  <a:gd name="connsiteY5" fmla="*/ 1152 h 2400"/>
                  <a:gd name="connsiteX6" fmla="*/ 1728 w 4512"/>
                  <a:gd name="connsiteY6" fmla="*/ 1152 h 2400"/>
                  <a:gd name="connsiteX7" fmla="*/ 1728 w 4512"/>
                  <a:gd name="connsiteY7" fmla="*/ 864 h 2400"/>
                  <a:gd name="connsiteX8" fmla="*/ 2304 w 4512"/>
                  <a:gd name="connsiteY8" fmla="*/ 864 h 2400"/>
                  <a:gd name="connsiteX9" fmla="*/ 2304 w 4512"/>
                  <a:gd name="connsiteY9" fmla="*/ 576 h 2400"/>
                  <a:gd name="connsiteX10" fmla="*/ 2880 w 4512"/>
                  <a:gd name="connsiteY10" fmla="*/ 576 h 2400"/>
                  <a:gd name="connsiteX11" fmla="*/ 2880 w 4512"/>
                  <a:gd name="connsiteY11" fmla="*/ 288 h 2400"/>
                  <a:gd name="connsiteX12" fmla="*/ 3456 w 4512"/>
                  <a:gd name="connsiteY12" fmla="*/ 288 h 2400"/>
                  <a:gd name="connsiteX13" fmla="*/ 3456 w 4512"/>
                  <a:gd name="connsiteY13" fmla="*/ 0 h 2400"/>
                  <a:gd name="connsiteX14" fmla="*/ 4512 w 4512"/>
                  <a:gd name="connsiteY14" fmla="*/ 2400 h 2400"/>
                  <a:gd name="connsiteX15" fmla="*/ 0 w 4512"/>
                  <a:gd name="connsiteY15" fmla="*/ 2400 h 2400"/>
                  <a:gd name="connsiteX16" fmla="*/ 0 w 4512"/>
                  <a:gd name="connsiteY16" fmla="*/ 2352 h 2400"/>
                  <a:gd name="connsiteX0" fmla="*/ 0 w 4549"/>
                  <a:gd name="connsiteY0" fmla="*/ 2352 h 2400"/>
                  <a:gd name="connsiteX1" fmla="*/ 0 w 4549"/>
                  <a:gd name="connsiteY1" fmla="*/ 1728 h 2400"/>
                  <a:gd name="connsiteX2" fmla="*/ 576 w 4549"/>
                  <a:gd name="connsiteY2" fmla="*/ 1728 h 2400"/>
                  <a:gd name="connsiteX3" fmla="*/ 576 w 4549"/>
                  <a:gd name="connsiteY3" fmla="*/ 1440 h 2400"/>
                  <a:gd name="connsiteX4" fmla="*/ 1152 w 4549"/>
                  <a:gd name="connsiteY4" fmla="*/ 1440 h 2400"/>
                  <a:gd name="connsiteX5" fmla="*/ 1152 w 4549"/>
                  <a:gd name="connsiteY5" fmla="*/ 1152 h 2400"/>
                  <a:gd name="connsiteX6" fmla="*/ 1728 w 4549"/>
                  <a:gd name="connsiteY6" fmla="*/ 1152 h 2400"/>
                  <a:gd name="connsiteX7" fmla="*/ 1728 w 4549"/>
                  <a:gd name="connsiteY7" fmla="*/ 864 h 2400"/>
                  <a:gd name="connsiteX8" fmla="*/ 2304 w 4549"/>
                  <a:gd name="connsiteY8" fmla="*/ 864 h 2400"/>
                  <a:gd name="connsiteX9" fmla="*/ 2304 w 4549"/>
                  <a:gd name="connsiteY9" fmla="*/ 576 h 2400"/>
                  <a:gd name="connsiteX10" fmla="*/ 2880 w 4549"/>
                  <a:gd name="connsiteY10" fmla="*/ 576 h 2400"/>
                  <a:gd name="connsiteX11" fmla="*/ 2880 w 4549"/>
                  <a:gd name="connsiteY11" fmla="*/ 288 h 2400"/>
                  <a:gd name="connsiteX12" fmla="*/ 3456 w 4549"/>
                  <a:gd name="connsiteY12" fmla="*/ 288 h 2400"/>
                  <a:gd name="connsiteX13" fmla="*/ 3456 w 4549"/>
                  <a:gd name="connsiteY13" fmla="*/ 0 h 2400"/>
                  <a:gd name="connsiteX14" fmla="*/ 4549 w 4549"/>
                  <a:gd name="connsiteY14" fmla="*/ 29 h 2400"/>
                  <a:gd name="connsiteX15" fmla="*/ 4512 w 4549"/>
                  <a:gd name="connsiteY15" fmla="*/ 2400 h 2400"/>
                  <a:gd name="connsiteX16" fmla="*/ 0 w 4549"/>
                  <a:gd name="connsiteY16" fmla="*/ 2400 h 2400"/>
                  <a:gd name="connsiteX17" fmla="*/ 0 w 4549"/>
                  <a:gd name="connsiteY17" fmla="*/ 2352 h 2400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16" fmla="*/ 3515 w 4549"/>
                  <a:gd name="connsiteY16" fmla="*/ 2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2880 w 4549"/>
                  <a:gd name="connsiteY14" fmla="*/ 259 h 2371"/>
                  <a:gd name="connsiteX15" fmla="*/ 3456 w 4549"/>
                  <a:gd name="connsiteY15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3456 w 4549"/>
                  <a:gd name="connsiteY14" fmla="*/ 259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0" fmla="*/ 4549 w 4549"/>
                  <a:gd name="connsiteY0" fmla="*/ 0 h 2371"/>
                  <a:gd name="connsiteX1" fmla="*/ 4512 w 4549"/>
                  <a:gd name="connsiteY1" fmla="*/ 2371 h 2371"/>
                  <a:gd name="connsiteX2" fmla="*/ 0 w 4549"/>
                  <a:gd name="connsiteY2" fmla="*/ 2371 h 2371"/>
                  <a:gd name="connsiteX3" fmla="*/ 0 w 4549"/>
                  <a:gd name="connsiteY3" fmla="*/ 2323 h 2371"/>
                  <a:gd name="connsiteX4" fmla="*/ 0 w 4549"/>
                  <a:gd name="connsiteY4" fmla="*/ 1699 h 2371"/>
                  <a:gd name="connsiteX5" fmla="*/ 576 w 4549"/>
                  <a:gd name="connsiteY5" fmla="*/ 1699 h 2371"/>
                  <a:gd name="connsiteX6" fmla="*/ 576 w 4549"/>
                  <a:gd name="connsiteY6" fmla="*/ 1411 h 2371"/>
                  <a:gd name="connsiteX7" fmla="*/ 1152 w 4549"/>
                  <a:gd name="connsiteY7" fmla="*/ 1411 h 2371"/>
                  <a:gd name="connsiteX8" fmla="*/ 1152 w 4549"/>
                  <a:gd name="connsiteY8" fmla="*/ 1123 h 2371"/>
                  <a:gd name="connsiteX9" fmla="*/ 1728 w 4549"/>
                  <a:gd name="connsiteY9" fmla="*/ 1123 h 2371"/>
                  <a:gd name="connsiteX10" fmla="*/ 1728 w 4549"/>
                  <a:gd name="connsiteY10" fmla="*/ 835 h 2371"/>
                  <a:gd name="connsiteX11" fmla="*/ 2304 w 4549"/>
                  <a:gd name="connsiteY11" fmla="*/ 835 h 2371"/>
                  <a:gd name="connsiteX12" fmla="*/ 2304 w 4549"/>
                  <a:gd name="connsiteY12" fmla="*/ 547 h 2371"/>
                  <a:gd name="connsiteX13" fmla="*/ 2880 w 4549"/>
                  <a:gd name="connsiteY13" fmla="*/ 547 h 2371"/>
                  <a:gd name="connsiteX14" fmla="*/ 4549 w 4549"/>
                  <a:gd name="connsiteY14" fmla="*/ 0 h 2371"/>
                  <a:gd name="connsiteX0" fmla="*/ 4549 w 4549"/>
                  <a:gd name="connsiteY0" fmla="*/ 0 h 2377"/>
                  <a:gd name="connsiteX1" fmla="*/ 4512 w 4549"/>
                  <a:gd name="connsiteY1" fmla="*/ 2371 h 2377"/>
                  <a:gd name="connsiteX2" fmla="*/ 2981 w 4549"/>
                  <a:gd name="connsiteY2" fmla="*/ 2377 h 2377"/>
                  <a:gd name="connsiteX3" fmla="*/ 0 w 4549"/>
                  <a:gd name="connsiteY3" fmla="*/ 2371 h 2377"/>
                  <a:gd name="connsiteX4" fmla="*/ 0 w 4549"/>
                  <a:gd name="connsiteY4" fmla="*/ 2323 h 2377"/>
                  <a:gd name="connsiteX5" fmla="*/ 0 w 4549"/>
                  <a:gd name="connsiteY5" fmla="*/ 1699 h 2377"/>
                  <a:gd name="connsiteX6" fmla="*/ 576 w 4549"/>
                  <a:gd name="connsiteY6" fmla="*/ 1699 h 2377"/>
                  <a:gd name="connsiteX7" fmla="*/ 576 w 4549"/>
                  <a:gd name="connsiteY7" fmla="*/ 1411 h 2377"/>
                  <a:gd name="connsiteX8" fmla="*/ 1152 w 4549"/>
                  <a:gd name="connsiteY8" fmla="*/ 1411 h 2377"/>
                  <a:gd name="connsiteX9" fmla="*/ 1152 w 4549"/>
                  <a:gd name="connsiteY9" fmla="*/ 1123 h 2377"/>
                  <a:gd name="connsiteX10" fmla="*/ 1728 w 4549"/>
                  <a:gd name="connsiteY10" fmla="*/ 1123 h 2377"/>
                  <a:gd name="connsiteX11" fmla="*/ 1728 w 4549"/>
                  <a:gd name="connsiteY11" fmla="*/ 835 h 2377"/>
                  <a:gd name="connsiteX12" fmla="*/ 2304 w 4549"/>
                  <a:gd name="connsiteY12" fmla="*/ 835 h 2377"/>
                  <a:gd name="connsiteX13" fmla="*/ 2304 w 4549"/>
                  <a:gd name="connsiteY13" fmla="*/ 547 h 2377"/>
                  <a:gd name="connsiteX14" fmla="*/ 2880 w 4549"/>
                  <a:gd name="connsiteY14" fmla="*/ 547 h 2377"/>
                  <a:gd name="connsiteX15" fmla="*/ 4549 w 4549"/>
                  <a:gd name="connsiteY15" fmla="*/ 0 h 2377"/>
                  <a:gd name="connsiteX0" fmla="*/ 2880 w 4512"/>
                  <a:gd name="connsiteY0" fmla="*/ 0 h 1830"/>
                  <a:gd name="connsiteX1" fmla="*/ 4512 w 4512"/>
                  <a:gd name="connsiteY1" fmla="*/ 1824 h 1830"/>
                  <a:gd name="connsiteX2" fmla="*/ 2981 w 4512"/>
                  <a:gd name="connsiteY2" fmla="*/ 1830 h 1830"/>
                  <a:gd name="connsiteX3" fmla="*/ 0 w 4512"/>
                  <a:gd name="connsiteY3" fmla="*/ 1824 h 1830"/>
                  <a:gd name="connsiteX4" fmla="*/ 0 w 4512"/>
                  <a:gd name="connsiteY4" fmla="*/ 1776 h 1830"/>
                  <a:gd name="connsiteX5" fmla="*/ 0 w 4512"/>
                  <a:gd name="connsiteY5" fmla="*/ 1152 h 1830"/>
                  <a:gd name="connsiteX6" fmla="*/ 576 w 4512"/>
                  <a:gd name="connsiteY6" fmla="*/ 1152 h 1830"/>
                  <a:gd name="connsiteX7" fmla="*/ 576 w 4512"/>
                  <a:gd name="connsiteY7" fmla="*/ 864 h 1830"/>
                  <a:gd name="connsiteX8" fmla="*/ 1152 w 4512"/>
                  <a:gd name="connsiteY8" fmla="*/ 864 h 1830"/>
                  <a:gd name="connsiteX9" fmla="*/ 1152 w 4512"/>
                  <a:gd name="connsiteY9" fmla="*/ 576 h 1830"/>
                  <a:gd name="connsiteX10" fmla="*/ 1728 w 4512"/>
                  <a:gd name="connsiteY10" fmla="*/ 576 h 1830"/>
                  <a:gd name="connsiteX11" fmla="*/ 1728 w 4512"/>
                  <a:gd name="connsiteY11" fmla="*/ 288 h 1830"/>
                  <a:gd name="connsiteX12" fmla="*/ 2304 w 4512"/>
                  <a:gd name="connsiteY12" fmla="*/ 288 h 1830"/>
                  <a:gd name="connsiteX13" fmla="*/ 2304 w 4512"/>
                  <a:gd name="connsiteY13" fmla="*/ 0 h 1830"/>
                  <a:gd name="connsiteX14" fmla="*/ 2880 w 4512"/>
                  <a:gd name="connsiteY14" fmla="*/ 0 h 1830"/>
                  <a:gd name="connsiteX0" fmla="*/ 2981 w 4571"/>
                  <a:gd name="connsiteY0" fmla="*/ 1830 h 1882"/>
                  <a:gd name="connsiteX1" fmla="*/ 0 w 4571"/>
                  <a:gd name="connsiteY1" fmla="*/ 1824 h 1882"/>
                  <a:gd name="connsiteX2" fmla="*/ 0 w 4571"/>
                  <a:gd name="connsiteY2" fmla="*/ 1776 h 1882"/>
                  <a:gd name="connsiteX3" fmla="*/ 0 w 4571"/>
                  <a:gd name="connsiteY3" fmla="*/ 1152 h 1882"/>
                  <a:gd name="connsiteX4" fmla="*/ 576 w 4571"/>
                  <a:gd name="connsiteY4" fmla="*/ 1152 h 1882"/>
                  <a:gd name="connsiteX5" fmla="*/ 576 w 4571"/>
                  <a:gd name="connsiteY5" fmla="*/ 864 h 1882"/>
                  <a:gd name="connsiteX6" fmla="*/ 1152 w 4571"/>
                  <a:gd name="connsiteY6" fmla="*/ 864 h 1882"/>
                  <a:gd name="connsiteX7" fmla="*/ 1152 w 4571"/>
                  <a:gd name="connsiteY7" fmla="*/ 576 h 1882"/>
                  <a:gd name="connsiteX8" fmla="*/ 1728 w 4571"/>
                  <a:gd name="connsiteY8" fmla="*/ 576 h 1882"/>
                  <a:gd name="connsiteX9" fmla="*/ 1728 w 4571"/>
                  <a:gd name="connsiteY9" fmla="*/ 288 h 1882"/>
                  <a:gd name="connsiteX10" fmla="*/ 2304 w 4571"/>
                  <a:gd name="connsiteY10" fmla="*/ 288 h 1882"/>
                  <a:gd name="connsiteX11" fmla="*/ 2304 w 4571"/>
                  <a:gd name="connsiteY11" fmla="*/ 0 h 1882"/>
                  <a:gd name="connsiteX12" fmla="*/ 2880 w 4571"/>
                  <a:gd name="connsiteY12" fmla="*/ 0 h 1882"/>
                  <a:gd name="connsiteX13" fmla="*/ 4571 w 4571"/>
                  <a:gd name="connsiteY13" fmla="*/ 1882 h 1882"/>
                  <a:gd name="connsiteX0" fmla="*/ 2981 w 2981"/>
                  <a:gd name="connsiteY0" fmla="*/ 1830 h 1830"/>
                  <a:gd name="connsiteX1" fmla="*/ 0 w 2981"/>
                  <a:gd name="connsiteY1" fmla="*/ 1824 h 1830"/>
                  <a:gd name="connsiteX2" fmla="*/ 0 w 2981"/>
                  <a:gd name="connsiteY2" fmla="*/ 1776 h 1830"/>
                  <a:gd name="connsiteX3" fmla="*/ 0 w 2981"/>
                  <a:gd name="connsiteY3" fmla="*/ 1152 h 1830"/>
                  <a:gd name="connsiteX4" fmla="*/ 576 w 2981"/>
                  <a:gd name="connsiteY4" fmla="*/ 1152 h 1830"/>
                  <a:gd name="connsiteX5" fmla="*/ 576 w 2981"/>
                  <a:gd name="connsiteY5" fmla="*/ 864 h 1830"/>
                  <a:gd name="connsiteX6" fmla="*/ 1152 w 2981"/>
                  <a:gd name="connsiteY6" fmla="*/ 864 h 1830"/>
                  <a:gd name="connsiteX7" fmla="*/ 1152 w 2981"/>
                  <a:gd name="connsiteY7" fmla="*/ 576 h 1830"/>
                  <a:gd name="connsiteX8" fmla="*/ 1728 w 2981"/>
                  <a:gd name="connsiteY8" fmla="*/ 576 h 1830"/>
                  <a:gd name="connsiteX9" fmla="*/ 1728 w 2981"/>
                  <a:gd name="connsiteY9" fmla="*/ 288 h 1830"/>
                  <a:gd name="connsiteX10" fmla="*/ 2304 w 2981"/>
                  <a:gd name="connsiteY10" fmla="*/ 288 h 1830"/>
                  <a:gd name="connsiteX11" fmla="*/ 2304 w 2981"/>
                  <a:gd name="connsiteY11" fmla="*/ 0 h 1830"/>
                  <a:gd name="connsiteX12" fmla="*/ 2880 w 2981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1 w 2983"/>
                  <a:gd name="connsiteY0" fmla="*/ 1830 h 1830"/>
                  <a:gd name="connsiteX1" fmla="*/ 0 w 2983"/>
                  <a:gd name="connsiteY1" fmla="*/ 1824 h 1830"/>
                  <a:gd name="connsiteX2" fmla="*/ 0 w 2983"/>
                  <a:gd name="connsiteY2" fmla="*/ 1776 h 1830"/>
                  <a:gd name="connsiteX3" fmla="*/ 0 w 2983"/>
                  <a:gd name="connsiteY3" fmla="*/ 1152 h 1830"/>
                  <a:gd name="connsiteX4" fmla="*/ 576 w 2983"/>
                  <a:gd name="connsiteY4" fmla="*/ 1152 h 1830"/>
                  <a:gd name="connsiteX5" fmla="*/ 576 w 2983"/>
                  <a:gd name="connsiteY5" fmla="*/ 864 h 1830"/>
                  <a:gd name="connsiteX6" fmla="*/ 1152 w 2983"/>
                  <a:gd name="connsiteY6" fmla="*/ 864 h 1830"/>
                  <a:gd name="connsiteX7" fmla="*/ 1152 w 2983"/>
                  <a:gd name="connsiteY7" fmla="*/ 576 h 1830"/>
                  <a:gd name="connsiteX8" fmla="*/ 1728 w 2983"/>
                  <a:gd name="connsiteY8" fmla="*/ 576 h 1830"/>
                  <a:gd name="connsiteX9" fmla="*/ 1728 w 2983"/>
                  <a:gd name="connsiteY9" fmla="*/ 288 h 1830"/>
                  <a:gd name="connsiteX10" fmla="*/ 2304 w 2983"/>
                  <a:gd name="connsiteY10" fmla="*/ 288 h 1830"/>
                  <a:gd name="connsiteX11" fmla="*/ 2304 w 2983"/>
                  <a:gd name="connsiteY11" fmla="*/ 0 h 1830"/>
                  <a:gd name="connsiteX12" fmla="*/ 2983 w 2983"/>
                  <a:gd name="connsiteY12" fmla="*/ 0 h 1830"/>
                  <a:gd name="connsiteX0" fmla="*/ 2989 w 2991"/>
                  <a:gd name="connsiteY0" fmla="*/ 1830 h 1830"/>
                  <a:gd name="connsiteX1" fmla="*/ 8 w 2991"/>
                  <a:gd name="connsiteY1" fmla="*/ 1824 h 1830"/>
                  <a:gd name="connsiteX2" fmla="*/ 0 w 2991"/>
                  <a:gd name="connsiteY2" fmla="*/ 1557 h 1830"/>
                  <a:gd name="connsiteX3" fmla="*/ 8 w 2991"/>
                  <a:gd name="connsiteY3" fmla="*/ 1776 h 1830"/>
                  <a:gd name="connsiteX4" fmla="*/ 8 w 2991"/>
                  <a:gd name="connsiteY4" fmla="*/ 1152 h 1830"/>
                  <a:gd name="connsiteX5" fmla="*/ 584 w 2991"/>
                  <a:gd name="connsiteY5" fmla="*/ 1152 h 1830"/>
                  <a:gd name="connsiteX6" fmla="*/ 584 w 2991"/>
                  <a:gd name="connsiteY6" fmla="*/ 864 h 1830"/>
                  <a:gd name="connsiteX7" fmla="*/ 1160 w 2991"/>
                  <a:gd name="connsiteY7" fmla="*/ 864 h 1830"/>
                  <a:gd name="connsiteX8" fmla="*/ 1160 w 2991"/>
                  <a:gd name="connsiteY8" fmla="*/ 576 h 1830"/>
                  <a:gd name="connsiteX9" fmla="*/ 1736 w 2991"/>
                  <a:gd name="connsiteY9" fmla="*/ 576 h 1830"/>
                  <a:gd name="connsiteX10" fmla="*/ 1736 w 2991"/>
                  <a:gd name="connsiteY10" fmla="*/ 288 h 1830"/>
                  <a:gd name="connsiteX11" fmla="*/ 2312 w 2991"/>
                  <a:gd name="connsiteY11" fmla="*/ 288 h 1830"/>
                  <a:gd name="connsiteX12" fmla="*/ 2312 w 2991"/>
                  <a:gd name="connsiteY12" fmla="*/ 0 h 1830"/>
                  <a:gd name="connsiteX13" fmla="*/ 2991 w 2991"/>
                  <a:gd name="connsiteY13" fmla="*/ 0 h 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1" h="1830">
                    <a:moveTo>
                      <a:pt x="2989" y="1830"/>
                    </a:moveTo>
                    <a:lnTo>
                      <a:pt x="8" y="1824"/>
                    </a:lnTo>
                    <a:cubicBezTo>
                      <a:pt x="5" y="1822"/>
                      <a:pt x="3" y="1559"/>
                      <a:pt x="0" y="1557"/>
                    </a:cubicBezTo>
                    <a:cubicBezTo>
                      <a:pt x="3" y="1543"/>
                      <a:pt x="5" y="1790"/>
                      <a:pt x="8" y="1776"/>
                    </a:cubicBezTo>
                    <a:lnTo>
                      <a:pt x="8" y="1152"/>
                    </a:lnTo>
                    <a:lnTo>
                      <a:pt x="584" y="1152"/>
                    </a:lnTo>
                    <a:lnTo>
                      <a:pt x="584" y="864"/>
                    </a:lnTo>
                    <a:lnTo>
                      <a:pt x="1160" y="864"/>
                    </a:lnTo>
                    <a:lnTo>
                      <a:pt x="1160" y="576"/>
                    </a:lnTo>
                    <a:lnTo>
                      <a:pt x="1736" y="576"/>
                    </a:lnTo>
                    <a:lnTo>
                      <a:pt x="1736" y="288"/>
                    </a:lnTo>
                    <a:lnTo>
                      <a:pt x="2312" y="288"/>
                    </a:lnTo>
                    <a:lnTo>
                      <a:pt x="2312" y="0"/>
                    </a:lnTo>
                    <a:lnTo>
                      <a:pt x="2991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/>
                  <a:cs typeface="Arial"/>
                </a:endParaRPr>
              </a:p>
            </p:txBody>
          </p:sp>
          <p:sp>
            <p:nvSpPr>
              <p:cNvPr id="41" name="Rectangle 2"/>
              <p:cNvSpPr>
                <a:spLocks noChangeArrowheads="1"/>
              </p:cNvSpPr>
              <p:nvPr/>
            </p:nvSpPr>
            <p:spPr bwMode="auto">
              <a:xfrm>
                <a:off x="4435601" y="3823153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1</a:t>
                </a:r>
              </a:p>
            </p:txBody>
          </p:sp>
          <p:sp>
            <p:nvSpPr>
              <p:cNvPr id="42" name="Rectangle 8"/>
              <p:cNvSpPr>
                <a:spLocks noChangeArrowheads="1"/>
              </p:cNvSpPr>
              <p:nvPr/>
            </p:nvSpPr>
            <p:spPr bwMode="auto">
              <a:xfrm>
                <a:off x="4775357" y="3653291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2</a:t>
                </a:r>
              </a:p>
            </p:txBody>
          </p:sp>
          <p:sp>
            <p:nvSpPr>
              <p:cNvPr id="43" name="Rectangle 9"/>
              <p:cNvSpPr>
                <a:spLocks noChangeArrowheads="1"/>
              </p:cNvSpPr>
              <p:nvPr/>
            </p:nvSpPr>
            <p:spPr bwMode="auto">
              <a:xfrm>
                <a:off x="5115115" y="3483428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3</a:t>
                </a:r>
              </a:p>
            </p:txBody>
          </p:sp>
          <p:sp>
            <p:nvSpPr>
              <p:cNvPr id="44" name="Rectangle 10"/>
              <p:cNvSpPr>
                <a:spLocks noChangeArrowheads="1"/>
              </p:cNvSpPr>
              <p:nvPr/>
            </p:nvSpPr>
            <p:spPr bwMode="auto">
              <a:xfrm>
                <a:off x="5454872" y="3313566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4</a:t>
                </a:r>
              </a:p>
            </p:txBody>
          </p:sp>
          <p:sp>
            <p:nvSpPr>
              <p:cNvPr id="45" name="Rectangle 11"/>
              <p:cNvSpPr>
                <a:spLocks noChangeArrowheads="1"/>
              </p:cNvSpPr>
              <p:nvPr/>
            </p:nvSpPr>
            <p:spPr bwMode="auto">
              <a:xfrm>
                <a:off x="5794629" y="3143703"/>
                <a:ext cx="263550" cy="174625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  <a:scene3d>
                <a:camera prst="orthographicFront"/>
                <a:lightRig rig="threePt" dir="t"/>
              </a:scene3d>
              <a:sp3d extrusionH="76200">
                <a:extrusionClr>
                  <a:schemeClr val="accent2">
                    <a:lumMod val="50000"/>
                  </a:schemeClr>
                </a:extrusionClr>
              </a:sp3d>
            </p:spPr>
            <p:txBody>
              <a:bodyPr lIns="90488" tIns="44450" rIns="90488" bIns="4445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dirty="0">
                    <a:solidFill>
                      <a:srgbClr val="FFFFFF"/>
                    </a:solidFill>
                    <a:ea typeface="ＭＳ Ｐゴシック"/>
                    <a:cs typeface="Arial"/>
                  </a:rPr>
                  <a:t>5</a:t>
                </a:r>
              </a:p>
            </p:txBody>
          </p:sp>
        </p:grpSp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6266027" y="3276600"/>
              <a:ext cx="1752765" cy="1219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/>
                <a:cs typeface="Arial"/>
              </a:endParaRPr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6266027" y="2428875"/>
              <a:ext cx="1752765" cy="1076325"/>
            </a:xfrm>
            <a:custGeom>
              <a:avLst/>
              <a:gdLst>
                <a:gd name="connsiteX0" fmla="*/ 0 w 4512"/>
                <a:gd name="connsiteY0" fmla="*/ 2352 h 2400"/>
                <a:gd name="connsiteX1" fmla="*/ 0 w 4512"/>
                <a:gd name="connsiteY1" fmla="*/ 1728 h 2400"/>
                <a:gd name="connsiteX2" fmla="*/ 576 w 4512"/>
                <a:gd name="connsiteY2" fmla="*/ 1728 h 2400"/>
                <a:gd name="connsiteX3" fmla="*/ 576 w 4512"/>
                <a:gd name="connsiteY3" fmla="*/ 1440 h 2400"/>
                <a:gd name="connsiteX4" fmla="*/ 1152 w 4512"/>
                <a:gd name="connsiteY4" fmla="*/ 1440 h 2400"/>
                <a:gd name="connsiteX5" fmla="*/ 1152 w 4512"/>
                <a:gd name="connsiteY5" fmla="*/ 1152 h 2400"/>
                <a:gd name="connsiteX6" fmla="*/ 1728 w 4512"/>
                <a:gd name="connsiteY6" fmla="*/ 1152 h 2400"/>
                <a:gd name="connsiteX7" fmla="*/ 1728 w 4512"/>
                <a:gd name="connsiteY7" fmla="*/ 864 h 2400"/>
                <a:gd name="connsiteX8" fmla="*/ 2304 w 4512"/>
                <a:gd name="connsiteY8" fmla="*/ 864 h 2400"/>
                <a:gd name="connsiteX9" fmla="*/ 2304 w 4512"/>
                <a:gd name="connsiteY9" fmla="*/ 576 h 2400"/>
                <a:gd name="connsiteX10" fmla="*/ 2880 w 4512"/>
                <a:gd name="connsiteY10" fmla="*/ 576 h 2400"/>
                <a:gd name="connsiteX11" fmla="*/ 2880 w 4512"/>
                <a:gd name="connsiteY11" fmla="*/ 288 h 2400"/>
                <a:gd name="connsiteX12" fmla="*/ 3456 w 4512"/>
                <a:gd name="connsiteY12" fmla="*/ 288 h 2400"/>
                <a:gd name="connsiteX13" fmla="*/ 3456 w 4512"/>
                <a:gd name="connsiteY13" fmla="*/ 0 h 2400"/>
                <a:gd name="connsiteX14" fmla="*/ 4512 w 4512"/>
                <a:gd name="connsiteY14" fmla="*/ 2400 h 2400"/>
                <a:gd name="connsiteX15" fmla="*/ 0 w 4512"/>
                <a:gd name="connsiteY15" fmla="*/ 2400 h 2400"/>
                <a:gd name="connsiteX16" fmla="*/ 0 w 4512"/>
                <a:gd name="connsiteY16" fmla="*/ 2352 h 2400"/>
                <a:gd name="connsiteX0" fmla="*/ 0 w 4549"/>
                <a:gd name="connsiteY0" fmla="*/ 2352 h 2400"/>
                <a:gd name="connsiteX1" fmla="*/ 0 w 4549"/>
                <a:gd name="connsiteY1" fmla="*/ 1728 h 2400"/>
                <a:gd name="connsiteX2" fmla="*/ 576 w 4549"/>
                <a:gd name="connsiteY2" fmla="*/ 1728 h 2400"/>
                <a:gd name="connsiteX3" fmla="*/ 576 w 4549"/>
                <a:gd name="connsiteY3" fmla="*/ 1440 h 2400"/>
                <a:gd name="connsiteX4" fmla="*/ 1152 w 4549"/>
                <a:gd name="connsiteY4" fmla="*/ 1440 h 2400"/>
                <a:gd name="connsiteX5" fmla="*/ 1152 w 4549"/>
                <a:gd name="connsiteY5" fmla="*/ 1152 h 2400"/>
                <a:gd name="connsiteX6" fmla="*/ 1728 w 4549"/>
                <a:gd name="connsiteY6" fmla="*/ 1152 h 2400"/>
                <a:gd name="connsiteX7" fmla="*/ 1728 w 4549"/>
                <a:gd name="connsiteY7" fmla="*/ 864 h 2400"/>
                <a:gd name="connsiteX8" fmla="*/ 2304 w 4549"/>
                <a:gd name="connsiteY8" fmla="*/ 864 h 2400"/>
                <a:gd name="connsiteX9" fmla="*/ 2304 w 4549"/>
                <a:gd name="connsiteY9" fmla="*/ 576 h 2400"/>
                <a:gd name="connsiteX10" fmla="*/ 2880 w 4549"/>
                <a:gd name="connsiteY10" fmla="*/ 576 h 2400"/>
                <a:gd name="connsiteX11" fmla="*/ 2880 w 4549"/>
                <a:gd name="connsiteY11" fmla="*/ 288 h 2400"/>
                <a:gd name="connsiteX12" fmla="*/ 3456 w 4549"/>
                <a:gd name="connsiteY12" fmla="*/ 288 h 2400"/>
                <a:gd name="connsiteX13" fmla="*/ 3456 w 4549"/>
                <a:gd name="connsiteY13" fmla="*/ 0 h 2400"/>
                <a:gd name="connsiteX14" fmla="*/ 4549 w 4549"/>
                <a:gd name="connsiteY14" fmla="*/ 29 h 2400"/>
                <a:gd name="connsiteX15" fmla="*/ 4512 w 4549"/>
                <a:gd name="connsiteY15" fmla="*/ 2400 h 2400"/>
                <a:gd name="connsiteX16" fmla="*/ 0 w 4549"/>
                <a:gd name="connsiteY16" fmla="*/ 2400 h 2400"/>
                <a:gd name="connsiteX17" fmla="*/ 0 w 4549"/>
                <a:gd name="connsiteY17" fmla="*/ 2352 h 2400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14" fmla="*/ 2880 w 4549"/>
                <a:gd name="connsiteY14" fmla="*/ 259 h 2371"/>
                <a:gd name="connsiteX15" fmla="*/ 3456 w 4549"/>
                <a:gd name="connsiteY15" fmla="*/ 259 h 2371"/>
                <a:gd name="connsiteX16" fmla="*/ 3515 w 4549"/>
                <a:gd name="connsiteY16" fmla="*/ 29 h 2371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14" fmla="*/ 2880 w 4549"/>
                <a:gd name="connsiteY14" fmla="*/ 259 h 2371"/>
                <a:gd name="connsiteX15" fmla="*/ 3456 w 4549"/>
                <a:gd name="connsiteY15" fmla="*/ 259 h 2371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14" fmla="*/ 3456 w 4549"/>
                <a:gd name="connsiteY14" fmla="*/ 259 h 2371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0" fmla="*/ 4549 w 4549"/>
                <a:gd name="connsiteY0" fmla="*/ 0 h 2371"/>
                <a:gd name="connsiteX1" fmla="*/ 4512 w 4549"/>
                <a:gd name="connsiteY1" fmla="*/ 2371 h 2371"/>
                <a:gd name="connsiteX2" fmla="*/ 0 w 4549"/>
                <a:gd name="connsiteY2" fmla="*/ 2371 h 2371"/>
                <a:gd name="connsiteX3" fmla="*/ 0 w 4549"/>
                <a:gd name="connsiteY3" fmla="*/ 2323 h 2371"/>
                <a:gd name="connsiteX4" fmla="*/ 0 w 4549"/>
                <a:gd name="connsiteY4" fmla="*/ 1699 h 2371"/>
                <a:gd name="connsiteX5" fmla="*/ 576 w 4549"/>
                <a:gd name="connsiteY5" fmla="*/ 1699 h 2371"/>
                <a:gd name="connsiteX6" fmla="*/ 576 w 4549"/>
                <a:gd name="connsiteY6" fmla="*/ 1411 h 2371"/>
                <a:gd name="connsiteX7" fmla="*/ 1152 w 4549"/>
                <a:gd name="connsiteY7" fmla="*/ 1411 h 2371"/>
                <a:gd name="connsiteX8" fmla="*/ 1152 w 4549"/>
                <a:gd name="connsiteY8" fmla="*/ 1123 h 2371"/>
                <a:gd name="connsiteX9" fmla="*/ 1728 w 4549"/>
                <a:gd name="connsiteY9" fmla="*/ 1123 h 2371"/>
                <a:gd name="connsiteX10" fmla="*/ 1728 w 4549"/>
                <a:gd name="connsiteY10" fmla="*/ 835 h 2371"/>
                <a:gd name="connsiteX11" fmla="*/ 2304 w 4549"/>
                <a:gd name="connsiteY11" fmla="*/ 835 h 2371"/>
                <a:gd name="connsiteX12" fmla="*/ 2304 w 4549"/>
                <a:gd name="connsiteY12" fmla="*/ 547 h 2371"/>
                <a:gd name="connsiteX13" fmla="*/ 2880 w 4549"/>
                <a:gd name="connsiteY13" fmla="*/ 547 h 2371"/>
                <a:gd name="connsiteX14" fmla="*/ 4549 w 4549"/>
                <a:gd name="connsiteY14" fmla="*/ 0 h 2371"/>
                <a:gd name="connsiteX0" fmla="*/ 4549 w 4549"/>
                <a:gd name="connsiteY0" fmla="*/ 0 h 2377"/>
                <a:gd name="connsiteX1" fmla="*/ 4512 w 4549"/>
                <a:gd name="connsiteY1" fmla="*/ 2371 h 2377"/>
                <a:gd name="connsiteX2" fmla="*/ 2981 w 4549"/>
                <a:gd name="connsiteY2" fmla="*/ 2377 h 2377"/>
                <a:gd name="connsiteX3" fmla="*/ 0 w 4549"/>
                <a:gd name="connsiteY3" fmla="*/ 2371 h 2377"/>
                <a:gd name="connsiteX4" fmla="*/ 0 w 4549"/>
                <a:gd name="connsiteY4" fmla="*/ 2323 h 2377"/>
                <a:gd name="connsiteX5" fmla="*/ 0 w 4549"/>
                <a:gd name="connsiteY5" fmla="*/ 1699 h 2377"/>
                <a:gd name="connsiteX6" fmla="*/ 576 w 4549"/>
                <a:gd name="connsiteY6" fmla="*/ 1699 h 2377"/>
                <a:gd name="connsiteX7" fmla="*/ 576 w 4549"/>
                <a:gd name="connsiteY7" fmla="*/ 1411 h 2377"/>
                <a:gd name="connsiteX8" fmla="*/ 1152 w 4549"/>
                <a:gd name="connsiteY8" fmla="*/ 1411 h 2377"/>
                <a:gd name="connsiteX9" fmla="*/ 1152 w 4549"/>
                <a:gd name="connsiteY9" fmla="*/ 1123 h 2377"/>
                <a:gd name="connsiteX10" fmla="*/ 1728 w 4549"/>
                <a:gd name="connsiteY10" fmla="*/ 1123 h 2377"/>
                <a:gd name="connsiteX11" fmla="*/ 1728 w 4549"/>
                <a:gd name="connsiteY11" fmla="*/ 835 h 2377"/>
                <a:gd name="connsiteX12" fmla="*/ 2304 w 4549"/>
                <a:gd name="connsiteY12" fmla="*/ 835 h 2377"/>
                <a:gd name="connsiteX13" fmla="*/ 2304 w 4549"/>
                <a:gd name="connsiteY13" fmla="*/ 547 h 2377"/>
                <a:gd name="connsiteX14" fmla="*/ 2880 w 4549"/>
                <a:gd name="connsiteY14" fmla="*/ 547 h 2377"/>
                <a:gd name="connsiteX15" fmla="*/ 4549 w 4549"/>
                <a:gd name="connsiteY15" fmla="*/ 0 h 2377"/>
                <a:gd name="connsiteX0" fmla="*/ 2880 w 4512"/>
                <a:gd name="connsiteY0" fmla="*/ 0 h 1830"/>
                <a:gd name="connsiteX1" fmla="*/ 4512 w 4512"/>
                <a:gd name="connsiteY1" fmla="*/ 1824 h 1830"/>
                <a:gd name="connsiteX2" fmla="*/ 2981 w 4512"/>
                <a:gd name="connsiteY2" fmla="*/ 1830 h 1830"/>
                <a:gd name="connsiteX3" fmla="*/ 0 w 4512"/>
                <a:gd name="connsiteY3" fmla="*/ 1824 h 1830"/>
                <a:gd name="connsiteX4" fmla="*/ 0 w 4512"/>
                <a:gd name="connsiteY4" fmla="*/ 1776 h 1830"/>
                <a:gd name="connsiteX5" fmla="*/ 0 w 4512"/>
                <a:gd name="connsiteY5" fmla="*/ 1152 h 1830"/>
                <a:gd name="connsiteX6" fmla="*/ 576 w 4512"/>
                <a:gd name="connsiteY6" fmla="*/ 1152 h 1830"/>
                <a:gd name="connsiteX7" fmla="*/ 576 w 4512"/>
                <a:gd name="connsiteY7" fmla="*/ 864 h 1830"/>
                <a:gd name="connsiteX8" fmla="*/ 1152 w 4512"/>
                <a:gd name="connsiteY8" fmla="*/ 864 h 1830"/>
                <a:gd name="connsiteX9" fmla="*/ 1152 w 4512"/>
                <a:gd name="connsiteY9" fmla="*/ 576 h 1830"/>
                <a:gd name="connsiteX10" fmla="*/ 1728 w 4512"/>
                <a:gd name="connsiteY10" fmla="*/ 576 h 1830"/>
                <a:gd name="connsiteX11" fmla="*/ 1728 w 4512"/>
                <a:gd name="connsiteY11" fmla="*/ 288 h 1830"/>
                <a:gd name="connsiteX12" fmla="*/ 2304 w 4512"/>
                <a:gd name="connsiteY12" fmla="*/ 288 h 1830"/>
                <a:gd name="connsiteX13" fmla="*/ 2304 w 4512"/>
                <a:gd name="connsiteY13" fmla="*/ 0 h 1830"/>
                <a:gd name="connsiteX14" fmla="*/ 2880 w 4512"/>
                <a:gd name="connsiteY14" fmla="*/ 0 h 1830"/>
                <a:gd name="connsiteX0" fmla="*/ 2981 w 4571"/>
                <a:gd name="connsiteY0" fmla="*/ 1830 h 1882"/>
                <a:gd name="connsiteX1" fmla="*/ 0 w 4571"/>
                <a:gd name="connsiteY1" fmla="*/ 1824 h 1882"/>
                <a:gd name="connsiteX2" fmla="*/ 0 w 4571"/>
                <a:gd name="connsiteY2" fmla="*/ 1776 h 1882"/>
                <a:gd name="connsiteX3" fmla="*/ 0 w 4571"/>
                <a:gd name="connsiteY3" fmla="*/ 1152 h 1882"/>
                <a:gd name="connsiteX4" fmla="*/ 576 w 4571"/>
                <a:gd name="connsiteY4" fmla="*/ 1152 h 1882"/>
                <a:gd name="connsiteX5" fmla="*/ 576 w 4571"/>
                <a:gd name="connsiteY5" fmla="*/ 864 h 1882"/>
                <a:gd name="connsiteX6" fmla="*/ 1152 w 4571"/>
                <a:gd name="connsiteY6" fmla="*/ 864 h 1882"/>
                <a:gd name="connsiteX7" fmla="*/ 1152 w 4571"/>
                <a:gd name="connsiteY7" fmla="*/ 576 h 1882"/>
                <a:gd name="connsiteX8" fmla="*/ 1728 w 4571"/>
                <a:gd name="connsiteY8" fmla="*/ 576 h 1882"/>
                <a:gd name="connsiteX9" fmla="*/ 1728 w 4571"/>
                <a:gd name="connsiteY9" fmla="*/ 288 h 1882"/>
                <a:gd name="connsiteX10" fmla="*/ 2304 w 4571"/>
                <a:gd name="connsiteY10" fmla="*/ 288 h 1882"/>
                <a:gd name="connsiteX11" fmla="*/ 2304 w 4571"/>
                <a:gd name="connsiteY11" fmla="*/ 0 h 1882"/>
                <a:gd name="connsiteX12" fmla="*/ 2880 w 4571"/>
                <a:gd name="connsiteY12" fmla="*/ 0 h 1882"/>
                <a:gd name="connsiteX13" fmla="*/ 4571 w 4571"/>
                <a:gd name="connsiteY13" fmla="*/ 1882 h 1882"/>
                <a:gd name="connsiteX0" fmla="*/ 2981 w 2981"/>
                <a:gd name="connsiteY0" fmla="*/ 1830 h 1830"/>
                <a:gd name="connsiteX1" fmla="*/ 0 w 2981"/>
                <a:gd name="connsiteY1" fmla="*/ 1824 h 1830"/>
                <a:gd name="connsiteX2" fmla="*/ 0 w 2981"/>
                <a:gd name="connsiteY2" fmla="*/ 1776 h 1830"/>
                <a:gd name="connsiteX3" fmla="*/ 0 w 2981"/>
                <a:gd name="connsiteY3" fmla="*/ 1152 h 1830"/>
                <a:gd name="connsiteX4" fmla="*/ 576 w 2981"/>
                <a:gd name="connsiteY4" fmla="*/ 1152 h 1830"/>
                <a:gd name="connsiteX5" fmla="*/ 576 w 2981"/>
                <a:gd name="connsiteY5" fmla="*/ 864 h 1830"/>
                <a:gd name="connsiteX6" fmla="*/ 1152 w 2981"/>
                <a:gd name="connsiteY6" fmla="*/ 864 h 1830"/>
                <a:gd name="connsiteX7" fmla="*/ 1152 w 2981"/>
                <a:gd name="connsiteY7" fmla="*/ 576 h 1830"/>
                <a:gd name="connsiteX8" fmla="*/ 1728 w 2981"/>
                <a:gd name="connsiteY8" fmla="*/ 576 h 1830"/>
                <a:gd name="connsiteX9" fmla="*/ 1728 w 2981"/>
                <a:gd name="connsiteY9" fmla="*/ 288 h 1830"/>
                <a:gd name="connsiteX10" fmla="*/ 2304 w 2981"/>
                <a:gd name="connsiteY10" fmla="*/ 288 h 1830"/>
                <a:gd name="connsiteX11" fmla="*/ 2304 w 2981"/>
                <a:gd name="connsiteY11" fmla="*/ 0 h 1830"/>
                <a:gd name="connsiteX12" fmla="*/ 2880 w 2981"/>
                <a:gd name="connsiteY12" fmla="*/ 0 h 1830"/>
                <a:gd name="connsiteX0" fmla="*/ 2981 w 2983"/>
                <a:gd name="connsiteY0" fmla="*/ 1830 h 1830"/>
                <a:gd name="connsiteX1" fmla="*/ 0 w 2983"/>
                <a:gd name="connsiteY1" fmla="*/ 1824 h 1830"/>
                <a:gd name="connsiteX2" fmla="*/ 0 w 2983"/>
                <a:gd name="connsiteY2" fmla="*/ 1776 h 1830"/>
                <a:gd name="connsiteX3" fmla="*/ 0 w 2983"/>
                <a:gd name="connsiteY3" fmla="*/ 1152 h 1830"/>
                <a:gd name="connsiteX4" fmla="*/ 576 w 2983"/>
                <a:gd name="connsiteY4" fmla="*/ 1152 h 1830"/>
                <a:gd name="connsiteX5" fmla="*/ 576 w 2983"/>
                <a:gd name="connsiteY5" fmla="*/ 864 h 1830"/>
                <a:gd name="connsiteX6" fmla="*/ 1152 w 2983"/>
                <a:gd name="connsiteY6" fmla="*/ 864 h 1830"/>
                <a:gd name="connsiteX7" fmla="*/ 1152 w 2983"/>
                <a:gd name="connsiteY7" fmla="*/ 576 h 1830"/>
                <a:gd name="connsiteX8" fmla="*/ 1728 w 2983"/>
                <a:gd name="connsiteY8" fmla="*/ 576 h 1830"/>
                <a:gd name="connsiteX9" fmla="*/ 1728 w 2983"/>
                <a:gd name="connsiteY9" fmla="*/ 288 h 1830"/>
                <a:gd name="connsiteX10" fmla="*/ 2304 w 2983"/>
                <a:gd name="connsiteY10" fmla="*/ 288 h 1830"/>
                <a:gd name="connsiteX11" fmla="*/ 2304 w 2983"/>
                <a:gd name="connsiteY11" fmla="*/ 0 h 1830"/>
                <a:gd name="connsiteX12" fmla="*/ 2983 w 2983"/>
                <a:gd name="connsiteY12" fmla="*/ 0 h 1830"/>
                <a:gd name="connsiteX0" fmla="*/ 2981 w 2983"/>
                <a:gd name="connsiteY0" fmla="*/ 1830 h 1830"/>
                <a:gd name="connsiteX1" fmla="*/ 0 w 2983"/>
                <a:gd name="connsiteY1" fmla="*/ 1824 h 1830"/>
                <a:gd name="connsiteX2" fmla="*/ 0 w 2983"/>
                <a:gd name="connsiteY2" fmla="*/ 1776 h 1830"/>
                <a:gd name="connsiteX3" fmla="*/ 0 w 2983"/>
                <a:gd name="connsiteY3" fmla="*/ 1152 h 1830"/>
                <a:gd name="connsiteX4" fmla="*/ 576 w 2983"/>
                <a:gd name="connsiteY4" fmla="*/ 1152 h 1830"/>
                <a:gd name="connsiteX5" fmla="*/ 576 w 2983"/>
                <a:gd name="connsiteY5" fmla="*/ 864 h 1830"/>
                <a:gd name="connsiteX6" fmla="*/ 1152 w 2983"/>
                <a:gd name="connsiteY6" fmla="*/ 864 h 1830"/>
                <a:gd name="connsiteX7" fmla="*/ 1152 w 2983"/>
                <a:gd name="connsiteY7" fmla="*/ 576 h 1830"/>
                <a:gd name="connsiteX8" fmla="*/ 1728 w 2983"/>
                <a:gd name="connsiteY8" fmla="*/ 576 h 1830"/>
                <a:gd name="connsiteX9" fmla="*/ 1728 w 2983"/>
                <a:gd name="connsiteY9" fmla="*/ 288 h 1830"/>
                <a:gd name="connsiteX10" fmla="*/ 2304 w 2983"/>
                <a:gd name="connsiteY10" fmla="*/ 288 h 1830"/>
                <a:gd name="connsiteX11" fmla="*/ 2304 w 2983"/>
                <a:gd name="connsiteY11" fmla="*/ 0 h 1830"/>
                <a:gd name="connsiteX12" fmla="*/ 2983 w 2983"/>
                <a:gd name="connsiteY12" fmla="*/ 0 h 1830"/>
                <a:gd name="connsiteX0" fmla="*/ 2989 w 2991"/>
                <a:gd name="connsiteY0" fmla="*/ 1830 h 1830"/>
                <a:gd name="connsiteX1" fmla="*/ 8 w 2991"/>
                <a:gd name="connsiteY1" fmla="*/ 1824 h 1830"/>
                <a:gd name="connsiteX2" fmla="*/ 0 w 2991"/>
                <a:gd name="connsiteY2" fmla="*/ 1557 h 1830"/>
                <a:gd name="connsiteX3" fmla="*/ 8 w 2991"/>
                <a:gd name="connsiteY3" fmla="*/ 1776 h 1830"/>
                <a:gd name="connsiteX4" fmla="*/ 8 w 2991"/>
                <a:gd name="connsiteY4" fmla="*/ 1152 h 1830"/>
                <a:gd name="connsiteX5" fmla="*/ 584 w 2991"/>
                <a:gd name="connsiteY5" fmla="*/ 1152 h 1830"/>
                <a:gd name="connsiteX6" fmla="*/ 584 w 2991"/>
                <a:gd name="connsiteY6" fmla="*/ 864 h 1830"/>
                <a:gd name="connsiteX7" fmla="*/ 1160 w 2991"/>
                <a:gd name="connsiteY7" fmla="*/ 864 h 1830"/>
                <a:gd name="connsiteX8" fmla="*/ 1160 w 2991"/>
                <a:gd name="connsiteY8" fmla="*/ 576 h 1830"/>
                <a:gd name="connsiteX9" fmla="*/ 1736 w 2991"/>
                <a:gd name="connsiteY9" fmla="*/ 576 h 1830"/>
                <a:gd name="connsiteX10" fmla="*/ 1736 w 2991"/>
                <a:gd name="connsiteY10" fmla="*/ 288 h 1830"/>
                <a:gd name="connsiteX11" fmla="*/ 2312 w 2991"/>
                <a:gd name="connsiteY11" fmla="*/ 288 h 1830"/>
                <a:gd name="connsiteX12" fmla="*/ 2312 w 2991"/>
                <a:gd name="connsiteY12" fmla="*/ 0 h 1830"/>
                <a:gd name="connsiteX13" fmla="*/ 2991 w 2991"/>
                <a:gd name="connsiteY13" fmla="*/ 0 h 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91" h="1830">
                  <a:moveTo>
                    <a:pt x="2989" y="1830"/>
                  </a:moveTo>
                  <a:lnTo>
                    <a:pt x="8" y="1824"/>
                  </a:lnTo>
                  <a:cubicBezTo>
                    <a:pt x="5" y="1822"/>
                    <a:pt x="3" y="1559"/>
                    <a:pt x="0" y="1557"/>
                  </a:cubicBezTo>
                  <a:cubicBezTo>
                    <a:pt x="3" y="1543"/>
                    <a:pt x="5" y="1790"/>
                    <a:pt x="8" y="1776"/>
                  </a:cubicBezTo>
                  <a:lnTo>
                    <a:pt x="8" y="1152"/>
                  </a:lnTo>
                  <a:lnTo>
                    <a:pt x="584" y="1152"/>
                  </a:lnTo>
                  <a:lnTo>
                    <a:pt x="584" y="864"/>
                  </a:lnTo>
                  <a:lnTo>
                    <a:pt x="1160" y="864"/>
                  </a:lnTo>
                  <a:lnTo>
                    <a:pt x="1160" y="576"/>
                  </a:lnTo>
                  <a:lnTo>
                    <a:pt x="1736" y="576"/>
                  </a:lnTo>
                  <a:lnTo>
                    <a:pt x="1736" y="288"/>
                  </a:lnTo>
                  <a:lnTo>
                    <a:pt x="2312" y="288"/>
                  </a:lnTo>
                  <a:lnTo>
                    <a:pt x="2312" y="0"/>
                  </a:lnTo>
                  <a:lnTo>
                    <a:pt x="2991" y="0"/>
                  </a:lnTo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/>
                <a:cs typeface="Arial"/>
              </a:endParaRPr>
            </a:p>
          </p:txBody>
        </p:sp>
      </p:grp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8444640" y="2995820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a typeface="ＭＳ Ｐゴシック"/>
                <a:cs typeface="Arial"/>
              </a:rPr>
              <a:t>1</a:t>
            </a:r>
          </a:p>
        </p:txBody>
      </p:sp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8784200" y="2825958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a typeface="ＭＳ Ｐゴシック"/>
                <a:cs typeface="Arial"/>
              </a:rPr>
              <a:t>2</a:t>
            </a:r>
          </a:p>
        </p:txBody>
      </p:sp>
      <p:sp>
        <p:nvSpPr>
          <p:cNvPr id="60" name="Rectangle 9"/>
          <p:cNvSpPr>
            <a:spLocks noChangeArrowheads="1"/>
          </p:cNvSpPr>
          <p:nvPr/>
        </p:nvSpPr>
        <p:spPr bwMode="auto">
          <a:xfrm>
            <a:off x="9124090" y="2656095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a typeface="ＭＳ Ｐゴシック"/>
                <a:cs typeface="Arial"/>
              </a:rPr>
              <a:t>3</a:t>
            </a:r>
          </a:p>
        </p:txBody>
      </p:sp>
      <p:sp>
        <p:nvSpPr>
          <p:cNvPr id="61" name="Rectangle 10"/>
          <p:cNvSpPr>
            <a:spLocks noChangeArrowheads="1"/>
          </p:cNvSpPr>
          <p:nvPr/>
        </p:nvSpPr>
        <p:spPr bwMode="auto">
          <a:xfrm>
            <a:off x="9463650" y="2486233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a typeface="ＭＳ Ｐゴシック"/>
                <a:cs typeface="Arial"/>
              </a:rPr>
              <a:t>4</a:t>
            </a:r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9803540" y="2316370"/>
            <a:ext cx="263525" cy="17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ea typeface="ＭＳ Ｐゴシック"/>
                <a:cs typeface="Arial"/>
              </a:rPr>
              <a:t>5</a:t>
            </a:r>
          </a:p>
        </p:txBody>
      </p:sp>
      <p:pic>
        <p:nvPicPr>
          <p:cNvPr id="63" name="Picture 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171" y="521869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4171" y="506629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5336" y="48869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5523" y="54203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9908" y="56489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936" y="4250321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936" y="404837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1571" y="389598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1558" y="466624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4771" y="44297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0923" y="3254633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9371" y="30581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336" y="2905709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7536" y="3438787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5898" y="2260390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2136" y="2067180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6771" y="1914782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6171" y="239929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 Box 86"/>
          <p:cNvSpPr txBox="1">
            <a:spLocks noChangeArrowheads="1"/>
          </p:cNvSpPr>
          <p:nvPr/>
        </p:nvSpPr>
        <p:spPr bwMode="auto">
          <a:xfrm>
            <a:off x="7117334" y="4094340"/>
            <a:ext cx="27432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111125" indent="-111125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anose="020F0502020204030204"/>
              </a:rPr>
              <a:t> EACH WEEK</a:t>
            </a:r>
          </a:p>
          <a:p>
            <a:pPr marL="0" indent="0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srgbClr val="FFFFFF"/>
                </a:solidFill>
                <a:latin typeface="Calibri" panose="020F0502020204030204"/>
              </a:rPr>
              <a:t>Show Plan 1 time</a:t>
            </a:r>
          </a:p>
          <a:p>
            <a:pPr marL="0" indent="0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srgbClr val="FFFFFF"/>
                </a:solidFill>
                <a:latin typeface="Calibri" panose="020F0502020204030204"/>
              </a:rPr>
              <a:t>Follow-Up with 1 Prospect</a:t>
            </a:r>
          </a:p>
          <a:p>
            <a:pPr marL="0" indent="0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srgbClr val="FFFFFF"/>
                </a:solidFill>
                <a:latin typeface="Calibri" panose="020F0502020204030204"/>
              </a:rPr>
              <a:t>Attend UBP with guest</a:t>
            </a:r>
          </a:p>
          <a:p>
            <a:pPr marL="0" indent="0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srgbClr val="FFFFFF"/>
                </a:solidFill>
                <a:latin typeface="Calibri" panose="020F0502020204030204"/>
              </a:rPr>
              <a:t>Add 1 New Customer</a:t>
            </a:r>
          </a:p>
          <a:p>
            <a:pPr marL="0" indent="0"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srgbClr val="FFFFFF"/>
                </a:solidFill>
                <a:latin typeface="Calibri" panose="020F0502020204030204"/>
              </a:rPr>
              <a:t>Call Your Coach</a:t>
            </a:r>
          </a:p>
        </p:txBody>
      </p:sp>
      <p:sp>
        <p:nvSpPr>
          <p:cNvPr id="82" name="Text Box 88"/>
          <p:cNvSpPr txBox="1">
            <a:spLocks noChangeArrowheads="1"/>
          </p:cNvSpPr>
          <p:nvPr/>
        </p:nvSpPr>
        <p:spPr bwMode="auto">
          <a:xfrm rot="19904150">
            <a:off x="5600583" y="4794809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Week 2</a:t>
            </a:r>
          </a:p>
        </p:txBody>
      </p:sp>
      <p:sp>
        <p:nvSpPr>
          <p:cNvPr id="83" name="Text Box 89"/>
          <p:cNvSpPr txBox="1">
            <a:spLocks noChangeArrowheads="1"/>
          </p:cNvSpPr>
          <p:nvPr/>
        </p:nvSpPr>
        <p:spPr bwMode="auto">
          <a:xfrm rot="19922310">
            <a:off x="7224596" y="3885172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Week 3</a:t>
            </a:r>
          </a:p>
        </p:txBody>
      </p:sp>
      <p:sp>
        <p:nvSpPr>
          <p:cNvPr id="84" name="Text Box 90"/>
          <p:cNvSpPr txBox="1">
            <a:spLocks noChangeArrowheads="1"/>
          </p:cNvSpPr>
          <p:nvPr/>
        </p:nvSpPr>
        <p:spPr bwMode="auto">
          <a:xfrm rot="19825620">
            <a:off x="8850196" y="2975534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Week 4</a:t>
            </a:r>
          </a:p>
        </p:txBody>
      </p:sp>
      <p:sp>
        <p:nvSpPr>
          <p:cNvPr id="85" name="Text Box 88"/>
          <p:cNvSpPr txBox="1">
            <a:spLocks noChangeArrowheads="1"/>
          </p:cNvSpPr>
          <p:nvPr/>
        </p:nvSpPr>
        <p:spPr bwMode="auto">
          <a:xfrm rot="19956241">
            <a:off x="3976571" y="5704447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u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Week 1</a:t>
            </a:r>
          </a:p>
        </p:txBody>
      </p:sp>
      <p:pic>
        <p:nvPicPr>
          <p:cNvPr id="86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573" y="3681673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5161" y="2672346"/>
            <a:ext cx="457200" cy="39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705898" y="471109"/>
            <a:ext cx="2377630" cy="2378076"/>
            <a:chOff x="8577583" y="452914"/>
            <a:chExt cx="2377630" cy="2378076"/>
          </a:xfrm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8577583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dirty="0">
                <a:solidFill>
                  <a:srgbClr val="FFFFFF"/>
                </a:solidFill>
                <a:ea typeface="ＭＳ Ｐゴシック"/>
                <a:cs typeface="Arial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807380" y="1432462"/>
              <a:ext cx="191420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u="none" dirty="0">
                  <a:solidFill>
                    <a:prstClr val="white"/>
                  </a:solidFill>
                  <a:latin typeface="Calibri" panose="020F0502020204030204"/>
                </a:rPr>
                <a:t>Talked to 20-60 People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u="none" dirty="0">
                  <a:solidFill>
                    <a:prstClr val="white"/>
                  </a:solidFill>
                  <a:latin typeface="Calibri" panose="020F0502020204030204"/>
                </a:rPr>
                <a:t>Booked 20 Appointments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u="none" dirty="0">
                  <a:solidFill>
                    <a:prstClr val="white"/>
                  </a:solidFill>
                  <a:latin typeface="Calibri" panose="020F0502020204030204"/>
                </a:rPr>
                <a:t>Added 40 Possibilities</a:t>
              </a: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840383" y="1038105"/>
              <a:ext cx="184819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Calibri" panose="020F0502020204030204"/>
                </a:rPr>
                <a:t>Monthly Goal</a:t>
              </a:r>
            </a:p>
          </p:txBody>
        </p:sp>
      </p:grpSp>
      <p:sp>
        <p:nvSpPr>
          <p:cNvPr id="88" name="Text Box 259"/>
          <p:cNvSpPr txBox="1">
            <a:spLocks noChangeArrowheads="1"/>
          </p:cNvSpPr>
          <p:nvPr/>
        </p:nvSpPr>
        <p:spPr bwMode="auto">
          <a:xfrm>
            <a:off x="970640" y="1364604"/>
            <a:ext cx="5596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u="none" dirty="0">
                <a:solidFill>
                  <a:srgbClr val="9F0052"/>
                </a:solidFill>
                <a:latin typeface="Calibri" panose="020F0502020204030204"/>
              </a:rPr>
              <a:t>Goal Staircase to S$2,625/week</a:t>
            </a:r>
          </a:p>
        </p:txBody>
      </p:sp>
    </p:spTree>
    <p:extLst>
      <p:ext uri="{BB962C8B-B14F-4D97-AF65-F5344CB8AC3E}">
        <p14:creationId xmlns:p14="http://schemas.microsoft.com/office/powerpoint/2010/main" val="23303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6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804" y="1904097"/>
            <a:ext cx="532664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cap="all" spc="-15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a typeface="ＭＳ Ｐゴシック"/>
                <a:cs typeface="ＭＳ Ｐゴシック" charset="0"/>
              </a:rPr>
              <a:t>Monthly Steps</a:t>
            </a:r>
          </a:p>
        </p:txBody>
      </p:sp>
      <p:grpSp>
        <p:nvGrpSpPr>
          <p:cNvPr id="102" name="Group 20"/>
          <p:cNvGrpSpPr>
            <a:grpSpLocks/>
          </p:cNvGrpSpPr>
          <p:nvPr/>
        </p:nvGrpSpPr>
        <p:grpSpPr bwMode="auto">
          <a:xfrm>
            <a:off x="2815082" y="2725270"/>
            <a:ext cx="7315200" cy="3505200"/>
            <a:chOff x="672" y="1776"/>
            <a:chExt cx="4608" cy="2208"/>
          </a:xfrm>
          <a:effectLst/>
        </p:grpSpPr>
        <p:sp>
          <p:nvSpPr>
            <p:cNvPr id="103" name="Freeform 4"/>
            <p:cNvSpPr>
              <a:spLocks/>
            </p:cNvSpPr>
            <p:nvPr/>
          </p:nvSpPr>
          <p:spPr bwMode="auto">
            <a:xfrm>
              <a:off x="864" y="1787"/>
              <a:ext cx="4416" cy="2149"/>
            </a:xfrm>
            <a:custGeom>
              <a:avLst/>
              <a:gdLst/>
              <a:ahLst/>
              <a:cxnLst>
                <a:cxn ang="0">
                  <a:pos x="0" y="2112"/>
                </a:cxn>
                <a:cxn ang="0">
                  <a:pos x="408" y="2112"/>
                </a:cxn>
                <a:cxn ang="0">
                  <a:pos x="408" y="1920"/>
                </a:cxn>
                <a:cxn ang="0">
                  <a:pos x="816" y="1920"/>
                </a:cxn>
                <a:cxn ang="0">
                  <a:pos x="816" y="1728"/>
                </a:cxn>
                <a:cxn ang="0">
                  <a:pos x="1224" y="1728"/>
                </a:cxn>
                <a:cxn ang="0">
                  <a:pos x="1224" y="1536"/>
                </a:cxn>
                <a:cxn ang="0">
                  <a:pos x="1632" y="1536"/>
                </a:cxn>
                <a:cxn ang="0">
                  <a:pos x="1632" y="1344"/>
                </a:cxn>
                <a:cxn ang="0">
                  <a:pos x="2040" y="1344"/>
                </a:cxn>
                <a:cxn ang="0">
                  <a:pos x="2040" y="1152"/>
                </a:cxn>
                <a:cxn ang="0">
                  <a:pos x="2448" y="1152"/>
                </a:cxn>
                <a:cxn ang="0">
                  <a:pos x="2448" y="960"/>
                </a:cxn>
                <a:cxn ang="0">
                  <a:pos x="2856" y="960"/>
                </a:cxn>
                <a:cxn ang="0">
                  <a:pos x="2856" y="768"/>
                </a:cxn>
                <a:cxn ang="0">
                  <a:pos x="3264" y="768"/>
                </a:cxn>
                <a:cxn ang="0">
                  <a:pos x="3264" y="576"/>
                </a:cxn>
                <a:cxn ang="0">
                  <a:pos x="3672" y="576"/>
                </a:cxn>
                <a:cxn ang="0">
                  <a:pos x="3672" y="384"/>
                </a:cxn>
                <a:cxn ang="0">
                  <a:pos x="4080" y="384"/>
                </a:cxn>
                <a:cxn ang="0">
                  <a:pos x="4080" y="192"/>
                </a:cxn>
                <a:cxn ang="0">
                  <a:pos x="4488" y="192"/>
                </a:cxn>
                <a:cxn ang="0">
                  <a:pos x="4488" y="0"/>
                </a:cxn>
                <a:cxn ang="0">
                  <a:pos x="5446" y="3"/>
                </a:cxn>
                <a:cxn ang="0">
                  <a:pos x="5446" y="2394"/>
                </a:cxn>
                <a:cxn ang="0">
                  <a:pos x="1" y="2394"/>
                </a:cxn>
                <a:cxn ang="0">
                  <a:pos x="0" y="2112"/>
                </a:cxn>
              </a:cxnLst>
              <a:rect l="0" t="0" r="r" b="b"/>
              <a:pathLst>
                <a:path w="5446" h="2394">
                  <a:moveTo>
                    <a:pt x="0" y="2112"/>
                  </a:moveTo>
                  <a:lnTo>
                    <a:pt x="408" y="2112"/>
                  </a:lnTo>
                  <a:lnTo>
                    <a:pt x="408" y="1920"/>
                  </a:lnTo>
                  <a:lnTo>
                    <a:pt x="816" y="1920"/>
                  </a:lnTo>
                  <a:lnTo>
                    <a:pt x="816" y="1728"/>
                  </a:lnTo>
                  <a:lnTo>
                    <a:pt x="1224" y="1728"/>
                  </a:lnTo>
                  <a:lnTo>
                    <a:pt x="1224" y="1536"/>
                  </a:lnTo>
                  <a:lnTo>
                    <a:pt x="1632" y="1536"/>
                  </a:lnTo>
                  <a:lnTo>
                    <a:pt x="1632" y="1344"/>
                  </a:lnTo>
                  <a:lnTo>
                    <a:pt x="2040" y="1344"/>
                  </a:lnTo>
                  <a:lnTo>
                    <a:pt x="2040" y="1152"/>
                  </a:lnTo>
                  <a:lnTo>
                    <a:pt x="2448" y="1152"/>
                  </a:lnTo>
                  <a:lnTo>
                    <a:pt x="2448" y="960"/>
                  </a:lnTo>
                  <a:lnTo>
                    <a:pt x="2856" y="960"/>
                  </a:lnTo>
                  <a:lnTo>
                    <a:pt x="2856" y="768"/>
                  </a:lnTo>
                  <a:lnTo>
                    <a:pt x="3264" y="768"/>
                  </a:lnTo>
                  <a:lnTo>
                    <a:pt x="3264" y="576"/>
                  </a:lnTo>
                  <a:lnTo>
                    <a:pt x="3672" y="576"/>
                  </a:lnTo>
                  <a:lnTo>
                    <a:pt x="3672" y="384"/>
                  </a:lnTo>
                  <a:lnTo>
                    <a:pt x="4080" y="384"/>
                  </a:lnTo>
                  <a:lnTo>
                    <a:pt x="4080" y="192"/>
                  </a:lnTo>
                  <a:lnTo>
                    <a:pt x="4488" y="192"/>
                  </a:lnTo>
                  <a:lnTo>
                    <a:pt x="4488" y="0"/>
                  </a:lnTo>
                  <a:lnTo>
                    <a:pt x="5446" y="3"/>
                  </a:lnTo>
                  <a:lnTo>
                    <a:pt x="5446" y="2394"/>
                  </a:lnTo>
                  <a:lnTo>
                    <a:pt x="1" y="2394"/>
                  </a:lnTo>
                  <a:lnTo>
                    <a:pt x="0" y="21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dirty="0">
                <a:solidFill>
                  <a:srgbClr val="FFFFFF"/>
                </a:solidFill>
                <a:ea typeface="ＭＳ Ｐゴシック"/>
                <a:cs typeface="Arial"/>
              </a:endParaRPr>
            </a:p>
          </p:txBody>
        </p:sp>
        <p:sp>
          <p:nvSpPr>
            <p:cNvPr id="104" name="Rectangle 21"/>
            <p:cNvSpPr>
              <a:spLocks noChangeArrowheads="1"/>
            </p:cNvSpPr>
            <p:nvPr/>
          </p:nvSpPr>
          <p:spPr bwMode="auto">
            <a:xfrm>
              <a:off x="672" y="3600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1</a:t>
              </a:r>
            </a:p>
          </p:txBody>
        </p:sp>
        <p:sp>
          <p:nvSpPr>
            <p:cNvPr id="105" name="Rectangle 22"/>
            <p:cNvSpPr>
              <a:spLocks noChangeArrowheads="1"/>
            </p:cNvSpPr>
            <p:nvPr/>
          </p:nvSpPr>
          <p:spPr bwMode="auto">
            <a:xfrm>
              <a:off x="1056" y="3408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2</a:t>
              </a:r>
            </a:p>
          </p:txBody>
        </p:sp>
        <p:sp>
          <p:nvSpPr>
            <p:cNvPr id="106" name="Rectangle 23"/>
            <p:cNvSpPr>
              <a:spLocks noChangeArrowheads="1"/>
            </p:cNvSpPr>
            <p:nvPr/>
          </p:nvSpPr>
          <p:spPr bwMode="auto">
            <a:xfrm>
              <a:off x="1392" y="3264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3</a:t>
              </a:r>
            </a:p>
          </p:txBody>
        </p:sp>
        <p:sp>
          <p:nvSpPr>
            <p:cNvPr id="107" name="Rectangle 24"/>
            <p:cNvSpPr>
              <a:spLocks noChangeArrowheads="1"/>
            </p:cNvSpPr>
            <p:nvPr/>
          </p:nvSpPr>
          <p:spPr bwMode="auto">
            <a:xfrm>
              <a:off x="1728" y="3072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4</a:t>
              </a:r>
            </a:p>
          </p:txBody>
        </p:sp>
        <p:sp>
          <p:nvSpPr>
            <p:cNvPr id="108" name="Rectangle 25"/>
            <p:cNvSpPr>
              <a:spLocks noChangeArrowheads="1"/>
            </p:cNvSpPr>
            <p:nvPr/>
          </p:nvSpPr>
          <p:spPr bwMode="auto">
            <a:xfrm>
              <a:off x="2064" y="2880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5</a:t>
              </a:r>
            </a:p>
          </p:txBody>
        </p:sp>
        <p:sp>
          <p:nvSpPr>
            <p:cNvPr id="109" name="Rectangle 26"/>
            <p:cNvSpPr>
              <a:spLocks noChangeArrowheads="1"/>
            </p:cNvSpPr>
            <p:nvPr/>
          </p:nvSpPr>
          <p:spPr bwMode="auto">
            <a:xfrm>
              <a:off x="2400" y="2736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6</a:t>
              </a:r>
            </a:p>
          </p:txBody>
        </p:sp>
        <p:sp>
          <p:nvSpPr>
            <p:cNvPr id="110" name="Rectangle 27"/>
            <p:cNvSpPr>
              <a:spLocks noChangeArrowheads="1"/>
            </p:cNvSpPr>
            <p:nvPr/>
          </p:nvSpPr>
          <p:spPr bwMode="auto">
            <a:xfrm>
              <a:off x="2688" y="2544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7</a:t>
              </a:r>
            </a:p>
          </p:txBody>
        </p:sp>
        <p:sp>
          <p:nvSpPr>
            <p:cNvPr id="111" name="Rectangle 28"/>
            <p:cNvSpPr>
              <a:spLocks noChangeArrowheads="1"/>
            </p:cNvSpPr>
            <p:nvPr/>
          </p:nvSpPr>
          <p:spPr bwMode="auto">
            <a:xfrm>
              <a:off x="3216" y="2448"/>
              <a:ext cx="240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8</a:t>
              </a:r>
            </a:p>
          </p:txBody>
        </p:sp>
        <p:sp>
          <p:nvSpPr>
            <p:cNvPr id="112" name="Rectangle 29"/>
            <p:cNvSpPr>
              <a:spLocks noChangeArrowheads="1"/>
            </p:cNvSpPr>
            <p:nvPr/>
          </p:nvSpPr>
          <p:spPr bwMode="auto">
            <a:xfrm>
              <a:off x="3840" y="2112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10</a:t>
              </a:r>
            </a:p>
          </p:txBody>
        </p:sp>
        <p:sp>
          <p:nvSpPr>
            <p:cNvPr id="113" name="Rectangle 30"/>
            <p:cNvSpPr>
              <a:spLocks noChangeArrowheads="1"/>
            </p:cNvSpPr>
            <p:nvPr/>
          </p:nvSpPr>
          <p:spPr bwMode="auto">
            <a:xfrm>
              <a:off x="3552" y="2256"/>
              <a:ext cx="240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9</a:t>
              </a:r>
            </a:p>
          </p:txBody>
        </p:sp>
        <p:sp>
          <p:nvSpPr>
            <p:cNvPr id="114" name="Rectangle 31"/>
            <p:cNvSpPr>
              <a:spLocks noChangeArrowheads="1"/>
            </p:cNvSpPr>
            <p:nvPr/>
          </p:nvSpPr>
          <p:spPr bwMode="auto">
            <a:xfrm>
              <a:off x="4176" y="1920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11</a:t>
              </a:r>
            </a:p>
          </p:txBody>
        </p:sp>
        <p:sp>
          <p:nvSpPr>
            <p:cNvPr id="115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33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90488" tIns="44450" rIns="90488" bIns="4445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ea typeface="ＭＳ Ｐゴシック"/>
                  <a:cs typeface="Arial"/>
                </a:rPr>
                <a:t>12</a:t>
              </a:r>
            </a:p>
          </p:txBody>
        </p:sp>
        <p:sp>
          <p:nvSpPr>
            <p:cNvPr id="116" name="Text Box 40"/>
            <p:cNvSpPr txBox="1">
              <a:spLocks noChangeArrowheads="1"/>
            </p:cNvSpPr>
            <p:nvPr/>
          </p:nvSpPr>
          <p:spPr bwMode="auto">
            <a:xfrm>
              <a:off x="2741" y="2668"/>
              <a:ext cx="2378" cy="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marL="2286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FFFF"/>
                  </a:solidFill>
                  <a:latin typeface="Calibri" panose="020F0502020204030204"/>
                </a:rPr>
                <a:t>Each Month</a:t>
              </a:r>
            </a:p>
            <a:p>
              <a:pPr marL="0" indent="0"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u="none" dirty="0">
                  <a:solidFill>
                    <a:srgbClr val="FFFFFF"/>
                  </a:solidFill>
                  <a:latin typeface="Calibri" panose="020F0502020204030204"/>
                </a:rPr>
                <a:t>Show the plan ≥ 4 times</a:t>
              </a:r>
            </a:p>
            <a:p>
              <a:pPr marL="0" indent="0"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u="none" dirty="0">
                  <a:solidFill>
                    <a:srgbClr val="FFFFFF"/>
                  </a:solidFill>
                  <a:latin typeface="Calibri" panose="020F0502020204030204"/>
                </a:rPr>
                <a:t>Sponsor 1 (minimum 2 /quarter)</a:t>
              </a:r>
            </a:p>
            <a:p>
              <a:pPr marL="0" indent="0"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u="none" dirty="0">
                  <a:solidFill>
                    <a:srgbClr val="FFFFFF"/>
                  </a:solidFill>
                  <a:latin typeface="Calibri" panose="020F0502020204030204"/>
                </a:rPr>
                <a:t>10 Customers ordering ≥ 30 BV and 20 IBV</a:t>
              </a:r>
            </a:p>
            <a:p>
              <a:pPr marL="0" indent="0"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u="none" dirty="0">
                  <a:solidFill>
                    <a:srgbClr val="FFFFFF"/>
                  </a:solidFill>
                  <a:latin typeface="Calibri" panose="020F0502020204030204"/>
                </a:rPr>
                <a:t>Attend Monthly Seminar or training</a:t>
              </a:r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163" y="5020653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4976" y="47155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0273" y="443327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736" y="4151962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2951" y="3869387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287" y="358839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711" y="33058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338" y="3023250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4636" y="2742262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1686" y="2459687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7313" y="2179028"/>
            <a:ext cx="1169988" cy="100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776" y="1896124"/>
            <a:ext cx="1169987" cy="10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705898" y="471109"/>
            <a:ext cx="2377630" cy="2378076"/>
            <a:chOff x="8577583" y="452914"/>
            <a:chExt cx="2377630" cy="2378076"/>
          </a:xfrm>
          <a:effectLst/>
        </p:grpSpPr>
        <p:sp>
          <p:nvSpPr>
            <p:cNvPr id="17" name="AutoShape 254"/>
            <p:cNvSpPr>
              <a:spLocks noChangeArrowheads="1"/>
            </p:cNvSpPr>
            <p:nvPr/>
          </p:nvSpPr>
          <p:spPr bwMode="auto">
            <a:xfrm>
              <a:off x="8577583" y="452914"/>
              <a:ext cx="2377630" cy="2378076"/>
            </a:xfrm>
            <a:prstGeom prst="star32">
              <a:avLst>
                <a:gd name="adj" fmla="val 42569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dirty="0">
                <a:solidFill>
                  <a:prstClr val="white"/>
                </a:solidFill>
                <a:ea typeface="ＭＳ Ｐゴシック"/>
                <a:cs typeface="Arial"/>
              </a:endParaRPr>
            </a:p>
          </p:txBody>
        </p:sp>
        <p:sp>
          <p:nvSpPr>
            <p:cNvPr id="18" name="Text Box 258"/>
            <p:cNvSpPr txBox="1">
              <a:spLocks noChangeArrowheads="1"/>
            </p:cNvSpPr>
            <p:nvPr/>
          </p:nvSpPr>
          <p:spPr bwMode="auto">
            <a:xfrm>
              <a:off x="8969791" y="1546134"/>
              <a:ext cx="155317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u="none" dirty="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Positioned to earn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u="none" dirty="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S$4880/week ongoing income</a:t>
              </a:r>
            </a:p>
          </p:txBody>
        </p:sp>
        <p:sp>
          <p:nvSpPr>
            <p:cNvPr id="19" name="Text Box 257"/>
            <p:cNvSpPr txBox="1">
              <a:spLocks noChangeArrowheads="1"/>
            </p:cNvSpPr>
            <p:nvPr/>
          </p:nvSpPr>
          <p:spPr bwMode="auto">
            <a:xfrm>
              <a:off x="8822280" y="1146024"/>
              <a:ext cx="184819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ANNUAL</a:t>
              </a:r>
              <a:r>
                <a:rPr lang="en-US" sz="2000" dirty="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 </a:t>
              </a:r>
              <a:r>
                <a:rPr lang="en-US" sz="2000" b="1" dirty="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GOAL</a:t>
              </a:r>
            </a:p>
          </p:txBody>
        </p:sp>
      </p:grpSp>
      <p:sp>
        <p:nvSpPr>
          <p:cNvPr id="35" name="Text Box 259"/>
          <p:cNvSpPr txBox="1">
            <a:spLocks noChangeArrowheads="1"/>
          </p:cNvSpPr>
          <p:nvPr/>
        </p:nvSpPr>
        <p:spPr bwMode="auto">
          <a:xfrm>
            <a:off x="970804" y="1364604"/>
            <a:ext cx="5713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u="none" dirty="0">
                <a:solidFill>
                  <a:srgbClr val="9F0052"/>
                </a:solidFill>
                <a:latin typeface="Calibri" panose="020F0502020204030204"/>
              </a:rPr>
              <a:t>Goal Staircase to S$2,625/week</a:t>
            </a:r>
          </a:p>
        </p:txBody>
      </p:sp>
    </p:spTree>
    <p:extLst>
      <p:ext uri="{BB962C8B-B14F-4D97-AF65-F5344CB8AC3E}">
        <p14:creationId xmlns:p14="http://schemas.microsoft.com/office/powerpoint/2010/main" val="39038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07 at 12.46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308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4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5756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851502" y="3133725"/>
            <a:ext cx="6857999" cy="590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029070">
            <a:off x="1266640" y="1094921"/>
            <a:ext cx="3545581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prstClr val="black"/>
                </a:solidFill>
              </a:rPr>
              <a:t>Today is 31-Dec-2016, with the laptop on my table, I am happily declare that I am a Professional Coordinator &amp; earning an on-going income of SGD1,875 per week , SGD7,500 per month &amp; SGD97,000 per year.  Nothing compare to my previous pay, but most importantly, this is my RESIDUAL INCOME.  Hooray!! 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u="sng" dirty="0">
                <a:solidFill>
                  <a:prstClr val="black"/>
                </a:solidFill>
              </a:rPr>
              <a:t>Sipping my favorite Riesling with JH, I am now planning to establish my second BDC.  My dream now become bigger &amp; my vision become clearer.  My ultimate objective is to complete minimum 3 BDCs by 31-Dec-2019.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u="sng" dirty="0">
                <a:solidFill>
                  <a:prstClr val="black"/>
                </a:solidFill>
              </a:rPr>
              <a:t>By then, </a:t>
            </a:r>
            <a:r>
              <a:rPr lang="en-US" sz="1400" u="sng" dirty="0" err="1">
                <a:solidFill>
                  <a:prstClr val="black"/>
                </a:solidFill>
              </a:rPr>
              <a:t>Jariel</a:t>
            </a:r>
            <a:r>
              <a:rPr lang="en-US" sz="1400" u="sng" dirty="0">
                <a:solidFill>
                  <a:prstClr val="black"/>
                </a:solidFill>
              </a:rPr>
              <a:t> has graduated from University and JH can slow down in his travelling.  Together with JH, we as a husband &amp; wife team will continue our MS career to build till we reach 60.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u="sng" dirty="0">
                <a:solidFill>
                  <a:prstClr val="black"/>
                </a:solidFill>
              </a:rPr>
              <a:t>At the age of 60, I’m looking to: (1) travel round the world cruising &amp; enjoying  (2) actively involve in the voluntarily work &amp; help the people who needs help  (3) write a book &amp; have my own painting.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029070">
            <a:off x="709901" y="-87366"/>
            <a:ext cx="3216539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</a:rPr>
              <a:t>Jessica</a:t>
            </a:r>
            <a:endParaRPr lang="en-US" sz="3200" i="1" dirty="0">
              <a:ln>
                <a:solidFill>
                  <a:srgbClr val="443988"/>
                </a:solidFill>
              </a:ln>
              <a:solidFill>
                <a:srgbClr val="443988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47319" y="2162621"/>
            <a:ext cx="4334726" cy="1922017"/>
            <a:chOff x="7247154" y="911720"/>
            <a:chExt cx="4334726" cy="1922017"/>
          </a:xfrm>
        </p:grpSpPr>
        <p:sp>
          <p:nvSpPr>
            <p:cNvPr id="7" name="Rectangle 6"/>
            <p:cNvSpPr/>
            <p:nvPr/>
          </p:nvSpPr>
          <p:spPr>
            <a:xfrm>
              <a:off x="7247154" y="911720"/>
              <a:ext cx="433472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cap="all" dirty="0">
                  <a:solidFill>
                    <a:srgbClr val="00A9FC"/>
                  </a:solidFill>
                </a:rPr>
                <a:t>Write your Goal Statement </a:t>
              </a:r>
              <a:endParaRPr lang="en-US" sz="7200" cap="all" dirty="0">
                <a:solidFill>
                  <a:srgbClr val="00A9FC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05693" y="2464405"/>
              <a:ext cx="38176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50 to 100 Words – Read it twice a day</a:t>
              </a: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826188" y="4800600"/>
            <a:ext cx="3294530" cy="909664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Add Your “Action Plan”</a:t>
            </a:r>
          </a:p>
        </p:txBody>
      </p:sp>
    </p:spTree>
    <p:extLst>
      <p:ext uri="{BB962C8B-B14F-4D97-AF65-F5344CB8AC3E}">
        <p14:creationId xmlns:p14="http://schemas.microsoft.com/office/powerpoint/2010/main" val="83989138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4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000" y="228600"/>
            <a:ext cx="11176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Measure, Monitor, Adjust and Control</a:t>
            </a:r>
            <a:endParaRPr lang="en-US" sz="7200" cap="all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6515" y="3276600"/>
            <a:ext cx="1977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prstClr val="black"/>
              </a:buClr>
              <a:defRPr/>
            </a:pP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Adjust date of completion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43916" y="3276600"/>
            <a:ext cx="1494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prstClr val="black"/>
              </a:buClr>
              <a:defRPr/>
            </a:pP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Adjust action plan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0617" y="3276600"/>
            <a:ext cx="2220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prstClr val="black"/>
              </a:buClr>
              <a:defRPr/>
            </a:pP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Attend additional training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60942" y="3276600"/>
            <a:ext cx="2299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prstClr val="black"/>
              </a:buClr>
              <a:defRPr/>
            </a:pPr>
            <a:r>
              <a:rPr lang="en-US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Take the Basic 5 Diagnostic quarterly to evaluate progress</a:t>
            </a:r>
          </a:p>
        </p:txBody>
      </p:sp>
      <p:pic>
        <p:nvPicPr>
          <p:cNvPr id="8" name="Picture 7" descr="Screen Shot 2016-10-06 at 11.53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1765300" cy="1739900"/>
          </a:xfrm>
          <a:prstGeom prst="rect">
            <a:avLst/>
          </a:prstGeom>
        </p:spPr>
      </p:pic>
      <p:pic>
        <p:nvPicPr>
          <p:cNvPr id="13" name="Picture 12" descr="Screen Shot 2016-10-06 at 11.53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71600"/>
            <a:ext cx="1739900" cy="1765300"/>
          </a:xfrm>
          <a:prstGeom prst="rect">
            <a:avLst/>
          </a:prstGeom>
        </p:spPr>
      </p:pic>
      <p:pic>
        <p:nvPicPr>
          <p:cNvPr id="15" name="Picture 14" descr="Screen Shot 2016-10-06 at 11.53.3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371600"/>
            <a:ext cx="1739900" cy="1765300"/>
          </a:xfrm>
          <a:prstGeom prst="rect">
            <a:avLst/>
          </a:prstGeom>
        </p:spPr>
      </p:pic>
      <p:pic>
        <p:nvPicPr>
          <p:cNvPr id="16" name="Picture 15" descr="Screen Shot 2016-10-06 at 11.53.4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371600"/>
            <a:ext cx="1701800" cy="1778000"/>
          </a:xfrm>
          <a:prstGeom prst="rect">
            <a:avLst/>
          </a:prstGeom>
        </p:spPr>
      </p:pic>
      <p:pic>
        <p:nvPicPr>
          <p:cNvPr id="23" name="Picture 22" descr="Screen Shot 2016-10-06 at 11.53.5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267200"/>
            <a:ext cx="1727200" cy="1714500"/>
          </a:xfrm>
          <a:prstGeom prst="rect">
            <a:avLst/>
          </a:prstGeom>
        </p:spPr>
      </p:pic>
      <p:pic>
        <p:nvPicPr>
          <p:cNvPr id="24" name="Picture 23" descr="Screen Shot 2016-10-06 at 11.53.58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267200"/>
            <a:ext cx="1714500" cy="1778000"/>
          </a:xfrm>
          <a:prstGeom prst="rect">
            <a:avLst/>
          </a:prstGeom>
        </p:spPr>
      </p:pic>
      <p:sp>
        <p:nvSpPr>
          <p:cNvPr id="25" name="Striped Right Arrow 24"/>
          <p:cNvSpPr/>
          <p:nvPr/>
        </p:nvSpPr>
        <p:spPr>
          <a:xfrm>
            <a:off x="5486400" y="5029200"/>
            <a:ext cx="978408" cy="484632"/>
          </a:xfrm>
          <a:prstGeom prst="strip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57200"/>
            <a:ext cx="12192000" cy="850251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Calibri"/>
              </a:rPr>
              <a:t>Master unfranchise</a:t>
            </a:r>
            <a:r>
              <a:rPr lang="en-US" sz="3600" b="1" baseline="30000" dirty="0">
                <a:solidFill>
                  <a:srgbClr val="443988"/>
                </a:solidFill>
              </a:rPr>
              <a:t>®</a:t>
            </a:r>
            <a:r>
              <a:rPr lang="en-US" sz="3600" b="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Calibri"/>
              </a:rPr>
              <a:t> owner program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632118" y="1219200"/>
            <a:ext cx="2978917" cy="2029881"/>
            <a:chOff x="3352800" y="2478063"/>
            <a:chExt cx="2870200" cy="1955800"/>
          </a:xfrm>
          <a:effectLst>
            <a:outerShdw blurRad="139700" dist="38100" dir="5400000" sx="103000" sy="103000" algn="t" rotWithShape="0">
              <a:prstClr val="black">
                <a:alpha val="33000"/>
              </a:prstClr>
            </a:outerShdw>
          </a:effectLst>
        </p:grpSpPr>
        <p:pic>
          <p:nvPicPr>
            <p:cNvPr id="4" name="Picture 9" descr="UFOPIN_06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478063"/>
              <a:ext cx="2870200" cy="19558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1000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814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7" name="Picture 6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74720" y="3474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8" name="Picture 7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41007" y="3246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9" name="Picture 8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50920" y="3017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62400" y="2712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1" name="Picture 10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41190" y="2604183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8720" y="2590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86400" y="27889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4" name="Picture 13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5000" y="2971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5" name="Picture 14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6920" y="321818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6" name="Picture 1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6920" y="35052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7" name="Picture 16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50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8" name="Picture 17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3212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9" name="Picture 18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352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0" name="Picture 19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3860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1" name="Picture 20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87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2" name="Picture 21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129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3" name="Picture 22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2865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4" name="Picture 23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1000" y="2636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5" name="Picture 24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24400" y="2560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6" name="Picture 2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7800" y="26670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30" name="Picture 29" descr="Screen Shot 2016-10-07 at 1.4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1"/>
            <a:ext cx="12192000" cy="3200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48768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CHAIRMAN’S CHALLENGE</a:t>
            </a:r>
          </a:p>
        </p:txBody>
      </p:sp>
      <p:pic>
        <p:nvPicPr>
          <p:cNvPr id="32" name="Picture 31" descr="Screen Shot 2016-10-07 at 2.05.08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962400"/>
            <a:ext cx="3429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0-07 at 2.27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400" cy="6858000"/>
          </a:xfrm>
          <a:prstGeom prst="rect">
            <a:avLst/>
          </a:prstGeom>
        </p:spPr>
      </p:pic>
      <p:pic>
        <p:nvPicPr>
          <p:cNvPr id="4" name="Picture 3" descr="Screen Shot 2016-10-19 at 3.5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0"/>
            <a:ext cx="5562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5185" y="18871"/>
            <a:ext cx="2879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Selling Tickets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</a:rPr>
              <a:t>(Education)</a:t>
            </a:r>
          </a:p>
        </p:txBody>
      </p:sp>
    </p:spTree>
    <p:extLst>
      <p:ext uri="{BB962C8B-B14F-4D97-AF65-F5344CB8AC3E}">
        <p14:creationId xmlns:p14="http://schemas.microsoft.com/office/powerpoint/2010/main" val="311452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07 at 1.31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6477000" cy="6858000"/>
          </a:xfrm>
          <a:prstGeom prst="rect">
            <a:avLst/>
          </a:prstGeom>
        </p:spPr>
      </p:pic>
      <p:pic>
        <p:nvPicPr>
          <p:cNvPr id="3" name="Picture 2" descr="Screen Shot 2016-10-07 at 1.34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4600" cy="68980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3032616"/>
            <a:ext cx="6477001" cy="247348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accent2">
                  <a:lumMod val="75000"/>
                </a:schemeClr>
              </a:gs>
              <a:gs pos="50000">
                <a:schemeClr val="accent2">
                  <a:lumMod val="75000"/>
                  <a:alpha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cap="all" dirty="0">
                <a:solidFill>
                  <a:prstClr val="white"/>
                </a:solidFill>
                <a:ea typeface="新細明體" pitchFamily="18" charset="-120"/>
              </a:rPr>
              <a:t>To Achieve your goals you </a:t>
            </a:r>
          </a:p>
          <a:p>
            <a:pPr>
              <a:spcBef>
                <a:spcPct val="0"/>
              </a:spcBef>
            </a:pPr>
            <a:r>
              <a:rPr lang="en-US" altLang="en-US" sz="3600" b="1" cap="all" dirty="0">
                <a:solidFill>
                  <a:prstClr val="white"/>
                </a:solidFill>
                <a:ea typeface="新細明體" pitchFamily="18" charset="-120"/>
              </a:rPr>
              <a:t>must </a:t>
            </a:r>
            <a:r>
              <a:rPr lang="en-US" altLang="en-US" sz="3600" b="1" cap="all" dirty="0">
                <a:solidFill>
                  <a:srgbClr val="FF0000"/>
                </a:solidFill>
                <a:ea typeface="新細明體" pitchFamily="18" charset="-120"/>
              </a:rPr>
              <a:t>Believe in yourself</a:t>
            </a:r>
            <a:r>
              <a:rPr lang="en-US" altLang="en-US" sz="3600" b="1" cap="all" dirty="0">
                <a:solidFill>
                  <a:prstClr val="white"/>
                </a:solidFill>
                <a:ea typeface="新細明體" pitchFamily="18" charset="-120"/>
              </a:rPr>
              <a:t> </a:t>
            </a:r>
            <a:br>
              <a:rPr lang="en-US" altLang="en-US" sz="3600" b="1" cap="all" dirty="0">
                <a:solidFill>
                  <a:prstClr val="white"/>
                </a:solidFill>
                <a:ea typeface="新細明體" pitchFamily="18" charset="-120"/>
              </a:rPr>
            </a:br>
            <a:r>
              <a:rPr lang="en-US" altLang="en-US" sz="3600" b="1" cap="all" dirty="0">
                <a:solidFill>
                  <a:prstClr val="white"/>
                </a:solidFill>
                <a:ea typeface="新細明體" pitchFamily="18" charset="-120"/>
              </a:rPr>
              <a:t>and </a:t>
            </a:r>
            <a:r>
              <a:rPr lang="en-US" altLang="en-US" sz="3600" b="1" cap="all" dirty="0">
                <a:solidFill>
                  <a:srgbClr val="FF0000"/>
                </a:solidFill>
                <a:ea typeface="新細明體" pitchFamily="18" charset="-120"/>
              </a:rPr>
              <a:t>take action</a:t>
            </a:r>
          </a:p>
        </p:txBody>
      </p:sp>
    </p:spTree>
    <p:extLst>
      <p:ext uri="{BB962C8B-B14F-4D97-AF65-F5344CB8AC3E}">
        <p14:creationId xmlns:p14="http://schemas.microsoft.com/office/powerpoint/2010/main" val="13981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06 at 9.57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8229600" cy="5778500"/>
          </a:xfrm>
          <a:prstGeom prst="rect">
            <a:avLst/>
          </a:prstGeom>
        </p:spPr>
      </p:pic>
      <p:pic>
        <p:nvPicPr>
          <p:cNvPr id="3" name="Picture 2" descr="Screen Shot 2016-10-06 at 9.56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434034"/>
            <a:ext cx="5350933" cy="339856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114800" y="152400"/>
            <a:ext cx="5486400" cy="1295400"/>
          </a:xfrm>
          <a:prstGeom prst="cloudCallou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00029"/>
                </a:solidFill>
              </a:rPr>
              <a:t> What am I going to do</a:t>
            </a:r>
          </a:p>
          <a:p>
            <a:pPr algn="ctr"/>
            <a:r>
              <a:rPr lang="en-US" sz="2800" b="1" dirty="0">
                <a:solidFill>
                  <a:srgbClr val="500029"/>
                </a:solidFill>
              </a:rPr>
              <a:t>Tomorrow?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8305800" y="1828800"/>
            <a:ext cx="3581400" cy="1146048"/>
          </a:xfrm>
          <a:prstGeom prst="cloudCallout">
            <a:avLst>
              <a:gd name="adj1" fmla="val 9561"/>
              <a:gd name="adj2" fmla="val 75454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00029"/>
                </a:solidFill>
              </a:rPr>
              <a:t>What have I done today?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0438" y="5983069"/>
            <a:ext cx="4519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500029"/>
                </a:solidFill>
              </a:rPr>
              <a:t>Habit of writing Diary?</a:t>
            </a:r>
          </a:p>
        </p:txBody>
      </p:sp>
    </p:spTree>
    <p:extLst>
      <p:ext uri="{BB962C8B-B14F-4D97-AF65-F5344CB8AC3E}">
        <p14:creationId xmlns:p14="http://schemas.microsoft.com/office/powerpoint/2010/main" val="10049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" y="0"/>
            <a:ext cx="12188825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defTabSz="896464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849" y="4503359"/>
            <a:ext cx="2892129" cy="707882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defTabSz="896464"/>
            <a:r>
              <a:rPr lang="en-US" sz="40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Calibri Light" panose="020F0302020204030204"/>
              </a:rPr>
              <a:t>-JR Ridinger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624" y="1653605"/>
            <a:ext cx="3247098" cy="2246765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defTabSz="896464"/>
            <a:r>
              <a:rPr lang="en-US" sz="28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Lead by example.</a:t>
            </a:r>
          </a:p>
          <a:p>
            <a:pPr defTabSz="896464"/>
            <a:endParaRPr lang="en-US" sz="280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/>
            </a:endParaRPr>
          </a:p>
          <a:p>
            <a:pPr defTabSz="896464"/>
            <a:r>
              <a:rPr lang="en-US" sz="28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You must succeed so </a:t>
            </a:r>
          </a:p>
          <a:p>
            <a:pPr defTabSz="896464"/>
            <a:r>
              <a:rPr lang="en-US" sz="28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other people can </a:t>
            </a:r>
          </a:p>
          <a:p>
            <a:pPr defTabSz="896464"/>
            <a:r>
              <a:rPr lang="en-US" sz="2800" dirty="0" err="1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realise</a:t>
            </a:r>
            <a:r>
              <a:rPr lang="en-US" sz="280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/>
              </a:rPr>
              <a:t> their dreams.</a:t>
            </a:r>
          </a:p>
        </p:txBody>
      </p:sp>
    </p:spTree>
    <p:extLst>
      <p:ext uri="{BB962C8B-B14F-4D97-AF65-F5344CB8AC3E}">
        <p14:creationId xmlns:p14="http://schemas.microsoft.com/office/powerpoint/2010/main" val="9205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" y="1090246"/>
            <a:ext cx="12192000" cy="576775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3645" y="4294831"/>
            <a:ext cx="101847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6600" b="1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新細明體" pitchFamily="18" charset="-120"/>
              </a:rPr>
              <a:t>People Don’t Plan to fail</a:t>
            </a:r>
          </a:p>
        </p:txBody>
      </p:sp>
      <p:sp>
        <p:nvSpPr>
          <p:cNvPr id="4" name="Rectangle 3"/>
          <p:cNvSpPr/>
          <p:nvPr/>
        </p:nvSpPr>
        <p:spPr>
          <a:xfrm>
            <a:off x="2731914" y="5402759"/>
            <a:ext cx="67281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400" b="1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新細明體" pitchFamily="18" charset="-120"/>
              </a:rPr>
              <a:t>They Simply </a:t>
            </a:r>
            <a:r>
              <a:rPr lang="en-US" altLang="en-US" sz="4400" b="1" cap="all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a typeface="新細明體" pitchFamily="18" charset="-120"/>
              </a:rPr>
              <a:t>fail to plan!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304800"/>
            <a:ext cx="4388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F0052">
                    <a:lumMod val="50000"/>
                  </a:srgbClr>
                </a:solidFill>
              </a:rPr>
              <a:t>As time passes by</a:t>
            </a:r>
            <a:r>
              <a:rPr lang="is-IS" sz="3600" b="1" dirty="0">
                <a:solidFill>
                  <a:srgbClr val="9F0052">
                    <a:lumMod val="50000"/>
                  </a:srgbClr>
                </a:solidFill>
              </a:rPr>
              <a:t>…....</a:t>
            </a:r>
            <a:endParaRPr lang="en-US" sz="3600" b="1" dirty="0">
              <a:solidFill>
                <a:srgbClr val="9F0052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76200"/>
            <a:ext cx="25514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E4020">
                    <a:lumMod val="75000"/>
                  </a:srgbClr>
                </a:solidFill>
              </a:rPr>
              <a:t>Dream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04800"/>
            <a:ext cx="2563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..Dream..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1600" y="877669"/>
            <a:ext cx="1826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Dream..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44200" y="1305580"/>
            <a:ext cx="1188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Dream</a:t>
            </a:r>
          </a:p>
        </p:txBody>
      </p:sp>
    </p:spTree>
    <p:extLst>
      <p:ext uri="{BB962C8B-B14F-4D97-AF65-F5344CB8AC3E}">
        <p14:creationId xmlns:p14="http://schemas.microsoft.com/office/powerpoint/2010/main" val="6331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165" y="0"/>
            <a:ext cx="12192000" cy="373966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80657" y="901901"/>
            <a:ext cx="7831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31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9F0052">
                    <a:lumMod val="50000"/>
                  </a:srgbClr>
                </a:solidFill>
              </a:rPr>
              <a:t>PEOPLE WITHOUT GOALS </a:t>
            </a:r>
          </a:p>
          <a:p>
            <a:pPr algn="ctr">
              <a:defRPr/>
            </a:pPr>
            <a:r>
              <a:rPr lang="en-US" sz="4800" b="1" dirty="0">
                <a:ln>
                  <a:solidFill>
                    <a:srgbClr val="443988"/>
                  </a:solidFill>
                </a:ln>
                <a:solidFill>
                  <a:srgbClr val="500029"/>
                </a:solidFill>
              </a:rPr>
              <a:t>HAVE</a:t>
            </a:r>
            <a:r>
              <a:rPr lang="en-US" sz="4800" b="1" dirty="0">
                <a:ln>
                  <a:solidFill>
                    <a:srgbClr val="443988"/>
                  </a:solidFill>
                </a:ln>
                <a:solidFill>
                  <a:prstClr val="black"/>
                </a:solidFill>
              </a:rPr>
              <a:t> </a:t>
            </a:r>
            <a:r>
              <a:rPr lang="en-US" sz="4800" b="1" dirty="0">
                <a:ln>
                  <a:solidFill>
                    <a:srgbClr val="443988"/>
                  </a:solidFill>
                </a:ln>
                <a:solidFill>
                  <a:srgbClr val="FF0000"/>
                </a:solidFill>
              </a:rPr>
              <a:t>NO DESTINATION!</a:t>
            </a:r>
          </a:p>
        </p:txBody>
      </p:sp>
    </p:spTree>
    <p:extLst>
      <p:ext uri="{BB962C8B-B14F-4D97-AF65-F5344CB8AC3E}">
        <p14:creationId xmlns:p14="http://schemas.microsoft.com/office/powerpoint/2010/main" val="12994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152400"/>
            <a:ext cx="7078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443988"/>
                </a:solidFill>
              </a:rPr>
              <a:t>Create  S. M. A. R. T.  Goals</a:t>
            </a:r>
          </a:p>
        </p:txBody>
      </p:sp>
      <p:pic>
        <p:nvPicPr>
          <p:cNvPr id="4" name="Picture 3" descr="Screen Shot 2016-10-19 at 1.3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1143000"/>
            <a:ext cx="3987800" cy="1216978"/>
          </a:xfrm>
          <a:prstGeom prst="rect">
            <a:avLst/>
          </a:prstGeom>
        </p:spPr>
      </p:pic>
      <p:pic>
        <p:nvPicPr>
          <p:cNvPr id="6" name="Picture 5" descr="Screen Shot 2016-10-19 at 1.4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86" y="2362200"/>
            <a:ext cx="4332514" cy="1143000"/>
          </a:xfrm>
          <a:prstGeom prst="rect">
            <a:avLst/>
          </a:prstGeom>
        </p:spPr>
      </p:pic>
      <p:pic>
        <p:nvPicPr>
          <p:cNvPr id="7" name="Picture 6" descr="Screen Shot 2016-10-19 at 1.40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000"/>
            <a:ext cx="4038600" cy="990600"/>
          </a:xfrm>
          <a:prstGeom prst="rect">
            <a:avLst/>
          </a:prstGeom>
        </p:spPr>
      </p:pic>
      <p:pic>
        <p:nvPicPr>
          <p:cNvPr id="8" name="Picture 7" descr="Screen Shot 2016-10-19 at 1.40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383951"/>
            <a:ext cx="3733800" cy="1026249"/>
          </a:xfrm>
          <a:prstGeom prst="rect">
            <a:avLst/>
          </a:prstGeom>
        </p:spPr>
      </p:pic>
      <p:pic>
        <p:nvPicPr>
          <p:cNvPr id="9" name="Picture 8" descr="Screen Shot 2016-10-19 at 1.40.4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334000"/>
            <a:ext cx="3505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3119" y="3133725"/>
            <a:ext cx="6857999" cy="5905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324600" y="609600"/>
            <a:ext cx="5087815" cy="701850"/>
            <a:chOff x="6142892" y="2451656"/>
            <a:chExt cx="5087815" cy="701850"/>
          </a:xfrm>
        </p:grpSpPr>
        <p:sp>
          <p:nvSpPr>
            <p:cNvPr id="5" name="Rounded Rectangle 4"/>
            <p:cNvSpPr/>
            <p:nvPr/>
          </p:nvSpPr>
          <p:spPr>
            <a:xfrm>
              <a:off x="6142892" y="2451656"/>
              <a:ext cx="5087815" cy="70185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4675"/>
              <a:r>
                <a:rPr lang="en-US" sz="3200" b="1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Define Your Dreams</a:t>
              </a:r>
            </a:p>
          </p:txBody>
        </p:sp>
        <p:grpSp>
          <p:nvGrpSpPr>
            <p:cNvPr id="11" name="Group 4"/>
            <p:cNvGrpSpPr>
              <a:grpSpLocks noChangeAspect="1"/>
            </p:cNvGrpSpPr>
            <p:nvPr/>
          </p:nvGrpSpPr>
          <p:grpSpPr bwMode="auto">
            <a:xfrm>
              <a:off x="6290723" y="2576515"/>
              <a:ext cx="449263" cy="446088"/>
              <a:chOff x="3965" y="1623"/>
              <a:chExt cx="283" cy="281"/>
            </a:xfrm>
            <a:solidFill>
              <a:schemeClr val="accent6"/>
            </a:solidFill>
          </p:grpSpPr>
          <p:sp>
            <p:nvSpPr>
              <p:cNvPr id="14" name="Freeform 6"/>
              <p:cNvSpPr>
                <a:spLocks noEditPoints="1"/>
              </p:cNvSpPr>
              <p:nvPr/>
            </p:nvSpPr>
            <p:spPr bwMode="auto">
              <a:xfrm>
                <a:off x="3965" y="1623"/>
                <a:ext cx="283" cy="281"/>
              </a:xfrm>
              <a:custGeom>
                <a:avLst/>
                <a:gdLst>
                  <a:gd name="T0" fmla="*/ 1392 w 3398"/>
                  <a:gd name="T1" fmla="*/ 144 h 3375"/>
                  <a:gd name="T2" fmla="*/ 1015 w 3398"/>
                  <a:gd name="T3" fmla="*/ 268 h 3375"/>
                  <a:gd name="T4" fmla="*/ 687 w 3398"/>
                  <a:gd name="T5" fmla="*/ 478 h 3375"/>
                  <a:gd name="T6" fmla="*/ 421 w 3398"/>
                  <a:gd name="T7" fmla="*/ 759 h 3375"/>
                  <a:gd name="T8" fmla="*/ 230 w 3398"/>
                  <a:gd name="T9" fmla="*/ 1099 h 3375"/>
                  <a:gd name="T10" fmla="*/ 128 w 3398"/>
                  <a:gd name="T11" fmla="*/ 1483 h 3375"/>
                  <a:gd name="T12" fmla="*/ 128 w 3398"/>
                  <a:gd name="T13" fmla="*/ 1892 h 3375"/>
                  <a:gd name="T14" fmla="*/ 230 w 3398"/>
                  <a:gd name="T15" fmla="*/ 2277 h 3375"/>
                  <a:gd name="T16" fmla="*/ 421 w 3398"/>
                  <a:gd name="T17" fmla="*/ 2616 h 3375"/>
                  <a:gd name="T18" fmla="*/ 687 w 3398"/>
                  <a:gd name="T19" fmla="*/ 2897 h 3375"/>
                  <a:gd name="T20" fmla="*/ 1015 w 3398"/>
                  <a:gd name="T21" fmla="*/ 3107 h 3375"/>
                  <a:gd name="T22" fmla="*/ 1392 w 3398"/>
                  <a:gd name="T23" fmla="*/ 3231 h 3375"/>
                  <a:gd name="T24" fmla="*/ 1802 w 3398"/>
                  <a:gd name="T25" fmla="*/ 3257 h 3375"/>
                  <a:gd name="T26" fmla="*/ 2198 w 3398"/>
                  <a:gd name="T27" fmla="*/ 3180 h 3375"/>
                  <a:gd name="T28" fmla="*/ 2553 w 3398"/>
                  <a:gd name="T29" fmla="*/ 3011 h 3375"/>
                  <a:gd name="T30" fmla="*/ 2852 w 3398"/>
                  <a:gd name="T31" fmla="*/ 2764 h 3375"/>
                  <a:gd name="T32" fmla="*/ 3082 w 3398"/>
                  <a:gd name="T33" fmla="*/ 2452 h 3375"/>
                  <a:gd name="T34" fmla="*/ 3230 w 3398"/>
                  <a:gd name="T35" fmla="*/ 2089 h 3375"/>
                  <a:gd name="T36" fmla="*/ 3283 w 3398"/>
                  <a:gd name="T37" fmla="*/ 1688 h 3375"/>
                  <a:gd name="T38" fmla="*/ 3230 w 3398"/>
                  <a:gd name="T39" fmla="*/ 1286 h 3375"/>
                  <a:gd name="T40" fmla="*/ 3082 w 3398"/>
                  <a:gd name="T41" fmla="*/ 922 h 3375"/>
                  <a:gd name="T42" fmla="*/ 2852 w 3398"/>
                  <a:gd name="T43" fmla="*/ 610 h 3375"/>
                  <a:gd name="T44" fmla="*/ 2553 w 3398"/>
                  <a:gd name="T45" fmla="*/ 363 h 3375"/>
                  <a:gd name="T46" fmla="*/ 2198 w 3398"/>
                  <a:gd name="T47" fmla="*/ 195 h 3375"/>
                  <a:gd name="T48" fmla="*/ 1802 w 3398"/>
                  <a:gd name="T49" fmla="*/ 118 h 3375"/>
                  <a:gd name="T50" fmla="*/ 1806 w 3398"/>
                  <a:gd name="T51" fmla="*/ 4 h 3375"/>
                  <a:gd name="T52" fmla="*/ 2216 w 3398"/>
                  <a:gd name="T53" fmla="*/ 80 h 3375"/>
                  <a:gd name="T54" fmla="*/ 2585 w 3398"/>
                  <a:gd name="T55" fmla="*/ 248 h 3375"/>
                  <a:gd name="T56" fmla="*/ 2899 w 3398"/>
                  <a:gd name="T57" fmla="*/ 495 h 3375"/>
                  <a:gd name="T58" fmla="*/ 3148 w 3398"/>
                  <a:gd name="T59" fmla="*/ 808 h 3375"/>
                  <a:gd name="T60" fmla="*/ 3317 w 3398"/>
                  <a:gd name="T61" fmla="*/ 1174 h 3375"/>
                  <a:gd name="T62" fmla="*/ 3395 w 3398"/>
                  <a:gd name="T63" fmla="*/ 1581 h 3375"/>
                  <a:gd name="T64" fmla="*/ 3369 w 3398"/>
                  <a:gd name="T65" fmla="*/ 2002 h 3375"/>
                  <a:gd name="T66" fmla="*/ 3244 w 3398"/>
                  <a:gd name="T67" fmla="*/ 2390 h 3375"/>
                  <a:gd name="T68" fmla="*/ 3033 w 3398"/>
                  <a:gd name="T69" fmla="*/ 2731 h 3375"/>
                  <a:gd name="T70" fmla="*/ 2750 w 3398"/>
                  <a:gd name="T71" fmla="*/ 3012 h 3375"/>
                  <a:gd name="T72" fmla="*/ 2406 w 3398"/>
                  <a:gd name="T73" fmla="*/ 3222 h 3375"/>
                  <a:gd name="T74" fmla="*/ 2015 w 3398"/>
                  <a:gd name="T75" fmla="*/ 3345 h 3375"/>
                  <a:gd name="T76" fmla="*/ 1591 w 3398"/>
                  <a:gd name="T77" fmla="*/ 3372 h 3375"/>
                  <a:gd name="T78" fmla="*/ 1182 w 3398"/>
                  <a:gd name="T79" fmla="*/ 3295 h 3375"/>
                  <a:gd name="T80" fmla="*/ 813 w 3398"/>
                  <a:gd name="T81" fmla="*/ 3127 h 3375"/>
                  <a:gd name="T82" fmla="*/ 497 w 3398"/>
                  <a:gd name="T83" fmla="*/ 2880 h 3375"/>
                  <a:gd name="T84" fmla="*/ 249 w 3398"/>
                  <a:gd name="T85" fmla="*/ 2567 h 3375"/>
                  <a:gd name="T86" fmla="*/ 80 w 3398"/>
                  <a:gd name="T87" fmla="*/ 2201 h 3375"/>
                  <a:gd name="T88" fmla="*/ 3 w 3398"/>
                  <a:gd name="T89" fmla="*/ 1794 h 3375"/>
                  <a:gd name="T90" fmla="*/ 29 w 3398"/>
                  <a:gd name="T91" fmla="*/ 1374 h 3375"/>
                  <a:gd name="T92" fmla="*/ 154 w 3398"/>
                  <a:gd name="T93" fmla="*/ 985 h 3375"/>
                  <a:gd name="T94" fmla="*/ 364 w 3398"/>
                  <a:gd name="T95" fmla="*/ 644 h 3375"/>
                  <a:gd name="T96" fmla="*/ 648 w 3398"/>
                  <a:gd name="T97" fmla="*/ 362 h 3375"/>
                  <a:gd name="T98" fmla="*/ 992 w 3398"/>
                  <a:gd name="T99" fmla="*/ 154 h 3375"/>
                  <a:gd name="T100" fmla="*/ 1382 w 3398"/>
                  <a:gd name="T101" fmla="*/ 30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98" h="3375">
                    <a:moveTo>
                      <a:pt x="1699" y="114"/>
                    </a:moveTo>
                    <a:lnTo>
                      <a:pt x="1594" y="118"/>
                    </a:lnTo>
                    <a:lnTo>
                      <a:pt x="1492" y="128"/>
                    </a:lnTo>
                    <a:lnTo>
                      <a:pt x="1392" y="144"/>
                    </a:lnTo>
                    <a:lnTo>
                      <a:pt x="1294" y="167"/>
                    </a:lnTo>
                    <a:lnTo>
                      <a:pt x="1198" y="195"/>
                    </a:lnTo>
                    <a:lnTo>
                      <a:pt x="1106" y="229"/>
                    </a:lnTo>
                    <a:lnTo>
                      <a:pt x="1015" y="268"/>
                    </a:lnTo>
                    <a:lnTo>
                      <a:pt x="928" y="313"/>
                    </a:lnTo>
                    <a:lnTo>
                      <a:pt x="844" y="363"/>
                    </a:lnTo>
                    <a:lnTo>
                      <a:pt x="764" y="419"/>
                    </a:lnTo>
                    <a:lnTo>
                      <a:pt x="687" y="478"/>
                    </a:lnTo>
                    <a:lnTo>
                      <a:pt x="614" y="542"/>
                    </a:lnTo>
                    <a:lnTo>
                      <a:pt x="546" y="610"/>
                    </a:lnTo>
                    <a:lnTo>
                      <a:pt x="481" y="683"/>
                    </a:lnTo>
                    <a:lnTo>
                      <a:pt x="421" y="759"/>
                    </a:lnTo>
                    <a:lnTo>
                      <a:pt x="365" y="839"/>
                    </a:lnTo>
                    <a:lnTo>
                      <a:pt x="315" y="922"/>
                    </a:lnTo>
                    <a:lnTo>
                      <a:pt x="270" y="1009"/>
                    </a:lnTo>
                    <a:lnTo>
                      <a:pt x="230" y="1099"/>
                    </a:lnTo>
                    <a:lnTo>
                      <a:pt x="196" y="1191"/>
                    </a:lnTo>
                    <a:lnTo>
                      <a:pt x="167" y="1286"/>
                    </a:lnTo>
                    <a:lnTo>
                      <a:pt x="144" y="1383"/>
                    </a:lnTo>
                    <a:lnTo>
                      <a:pt x="128" y="1483"/>
                    </a:lnTo>
                    <a:lnTo>
                      <a:pt x="118" y="1584"/>
                    </a:lnTo>
                    <a:lnTo>
                      <a:pt x="115" y="1688"/>
                    </a:lnTo>
                    <a:lnTo>
                      <a:pt x="118" y="1790"/>
                    </a:lnTo>
                    <a:lnTo>
                      <a:pt x="128" y="1892"/>
                    </a:lnTo>
                    <a:lnTo>
                      <a:pt x="144" y="1991"/>
                    </a:lnTo>
                    <a:lnTo>
                      <a:pt x="167" y="2089"/>
                    </a:lnTo>
                    <a:lnTo>
                      <a:pt x="196" y="2184"/>
                    </a:lnTo>
                    <a:lnTo>
                      <a:pt x="230" y="2277"/>
                    </a:lnTo>
                    <a:lnTo>
                      <a:pt x="270" y="2366"/>
                    </a:lnTo>
                    <a:lnTo>
                      <a:pt x="315" y="2452"/>
                    </a:lnTo>
                    <a:lnTo>
                      <a:pt x="365" y="2536"/>
                    </a:lnTo>
                    <a:lnTo>
                      <a:pt x="421" y="2616"/>
                    </a:lnTo>
                    <a:lnTo>
                      <a:pt x="481" y="2692"/>
                    </a:lnTo>
                    <a:lnTo>
                      <a:pt x="546" y="2764"/>
                    </a:lnTo>
                    <a:lnTo>
                      <a:pt x="614" y="2833"/>
                    </a:lnTo>
                    <a:lnTo>
                      <a:pt x="687" y="2897"/>
                    </a:lnTo>
                    <a:lnTo>
                      <a:pt x="764" y="2957"/>
                    </a:lnTo>
                    <a:lnTo>
                      <a:pt x="844" y="3011"/>
                    </a:lnTo>
                    <a:lnTo>
                      <a:pt x="928" y="3062"/>
                    </a:lnTo>
                    <a:lnTo>
                      <a:pt x="1015" y="3107"/>
                    </a:lnTo>
                    <a:lnTo>
                      <a:pt x="1106" y="3146"/>
                    </a:lnTo>
                    <a:lnTo>
                      <a:pt x="1198" y="3180"/>
                    </a:lnTo>
                    <a:lnTo>
                      <a:pt x="1294" y="3208"/>
                    </a:lnTo>
                    <a:lnTo>
                      <a:pt x="1392" y="3231"/>
                    </a:lnTo>
                    <a:lnTo>
                      <a:pt x="1492" y="3248"/>
                    </a:lnTo>
                    <a:lnTo>
                      <a:pt x="1594" y="3257"/>
                    </a:lnTo>
                    <a:lnTo>
                      <a:pt x="1699" y="3260"/>
                    </a:lnTo>
                    <a:lnTo>
                      <a:pt x="1802" y="3257"/>
                    </a:lnTo>
                    <a:lnTo>
                      <a:pt x="1905" y="3248"/>
                    </a:lnTo>
                    <a:lnTo>
                      <a:pt x="2005" y="3231"/>
                    </a:lnTo>
                    <a:lnTo>
                      <a:pt x="2103" y="3208"/>
                    </a:lnTo>
                    <a:lnTo>
                      <a:pt x="2198" y="3180"/>
                    </a:lnTo>
                    <a:lnTo>
                      <a:pt x="2292" y="3146"/>
                    </a:lnTo>
                    <a:lnTo>
                      <a:pt x="2382" y="3107"/>
                    </a:lnTo>
                    <a:lnTo>
                      <a:pt x="2469" y="3062"/>
                    </a:lnTo>
                    <a:lnTo>
                      <a:pt x="2553" y="3011"/>
                    </a:lnTo>
                    <a:lnTo>
                      <a:pt x="2633" y="2957"/>
                    </a:lnTo>
                    <a:lnTo>
                      <a:pt x="2710" y="2897"/>
                    </a:lnTo>
                    <a:lnTo>
                      <a:pt x="2783" y="2833"/>
                    </a:lnTo>
                    <a:lnTo>
                      <a:pt x="2852" y="2764"/>
                    </a:lnTo>
                    <a:lnTo>
                      <a:pt x="2917" y="2692"/>
                    </a:lnTo>
                    <a:lnTo>
                      <a:pt x="2977" y="2616"/>
                    </a:lnTo>
                    <a:lnTo>
                      <a:pt x="3032" y="2536"/>
                    </a:lnTo>
                    <a:lnTo>
                      <a:pt x="3082" y="2452"/>
                    </a:lnTo>
                    <a:lnTo>
                      <a:pt x="3128" y="2366"/>
                    </a:lnTo>
                    <a:lnTo>
                      <a:pt x="3167" y="2277"/>
                    </a:lnTo>
                    <a:lnTo>
                      <a:pt x="3202" y="2184"/>
                    </a:lnTo>
                    <a:lnTo>
                      <a:pt x="3230" y="2089"/>
                    </a:lnTo>
                    <a:lnTo>
                      <a:pt x="3253" y="1991"/>
                    </a:lnTo>
                    <a:lnTo>
                      <a:pt x="3270" y="1892"/>
                    </a:lnTo>
                    <a:lnTo>
                      <a:pt x="3279" y="1790"/>
                    </a:lnTo>
                    <a:lnTo>
                      <a:pt x="3283" y="1688"/>
                    </a:lnTo>
                    <a:lnTo>
                      <a:pt x="3279" y="1584"/>
                    </a:lnTo>
                    <a:lnTo>
                      <a:pt x="3270" y="1483"/>
                    </a:lnTo>
                    <a:lnTo>
                      <a:pt x="3253" y="1383"/>
                    </a:lnTo>
                    <a:lnTo>
                      <a:pt x="3230" y="1286"/>
                    </a:lnTo>
                    <a:lnTo>
                      <a:pt x="3202" y="1191"/>
                    </a:lnTo>
                    <a:lnTo>
                      <a:pt x="3167" y="1099"/>
                    </a:lnTo>
                    <a:lnTo>
                      <a:pt x="3128" y="1009"/>
                    </a:lnTo>
                    <a:lnTo>
                      <a:pt x="3082" y="922"/>
                    </a:lnTo>
                    <a:lnTo>
                      <a:pt x="3032" y="839"/>
                    </a:lnTo>
                    <a:lnTo>
                      <a:pt x="2977" y="759"/>
                    </a:lnTo>
                    <a:lnTo>
                      <a:pt x="2917" y="683"/>
                    </a:lnTo>
                    <a:lnTo>
                      <a:pt x="2852" y="610"/>
                    </a:lnTo>
                    <a:lnTo>
                      <a:pt x="2783" y="542"/>
                    </a:lnTo>
                    <a:lnTo>
                      <a:pt x="2710" y="478"/>
                    </a:lnTo>
                    <a:lnTo>
                      <a:pt x="2633" y="419"/>
                    </a:lnTo>
                    <a:lnTo>
                      <a:pt x="2553" y="363"/>
                    </a:lnTo>
                    <a:lnTo>
                      <a:pt x="2469" y="313"/>
                    </a:lnTo>
                    <a:lnTo>
                      <a:pt x="2382" y="268"/>
                    </a:lnTo>
                    <a:lnTo>
                      <a:pt x="2292" y="229"/>
                    </a:lnTo>
                    <a:lnTo>
                      <a:pt x="2198" y="195"/>
                    </a:lnTo>
                    <a:lnTo>
                      <a:pt x="2103" y="167"/>
                    </a:lnTo>
                    <a:lnTo>
                      <a:pt x="2005" y="144"/>
                    </a:lnTo>
                    <a:lnTo>
                      <a:pt x="1905" y="128"/>
                    </a:lnTo>
                    <a:lnTo>
                      <a:pt x="1802" y="118"/>
                    </a:lnTo>
                    <a:lnTo>
                      <a:pt x="1699" y="114"/>
                    </a:lnTo>
                    <a:close/>
                    <a:moveTo>
                      <a:pt x="1699" y="0"/>
                    </a:moveTo>
                    <a:lnTo>
                      <a:pt x="1699" y="0"/>
                    </a:lnTo>
                    <a:lnTo>
                      <a:pt x="1806" y="4"/>
                    </a:lnTo>
                    <a:lnTo>
                      <a:pt x="1912" y="14"/>
                    </a:lnTo>
                    <a:lnTo>
                      <a:pt x="2015" y="30"/>
                    </a:lnTo>
                    <a:lnTo>
                      <a:pt x="2117" y="52"/>
                    </a:lnTo>
                    <a:lnTo>
                      <a:pt x="2216" y="80"/>
                    </a:lnTo>
                    <a:lnTo>
                      <a:pt x="2313" y="114"/>
                    </a:lnTo>
                    <a:lnTo>
                      <a:pt x="2406" y="154"/>
                    </a:lnTo>
                    <a:lnTo>
                      <a:pt x="2497" y="199"/>
                    </a:lnTo>
                    <a:lnTo>
                      <a:pt x="2585" y="248"/>
                    </a:lnTo>
                    <a:lnTo>
                      <a:pt x="2669" y="303"/>
                    </a:lnTo>
                    <a:lnTo>
                      <a:pt x="2750" y="362"/>
                    </a:lnTo>
                    <a:lnTo>
                      <a:pt x="2826" y="426"/>
                    </a:lnTo>
                    <a:lnTo>
                      <a:pt x="2899" y="495"/>
                    </a:lnTo>
                    <a:lnTo>
                      <a:pt x="2968" y="567"/>
                    </a:lnTo>
                    <a:lnTo>
                      <a:pt x="3033" y="644"/>
                    </a:lnTo>
                    <a:lnTo>
                      <a:pt x="3093" y="725"/>
                    </a:lnTo>
                    <a:lnTo>
                      <a:pt x="3148" y="808"/>
                    </a:lnTo>
                    <a:lnTo>
                      <a:pt x="3199" y="895"/>
                    </a:lnTo>
                    <a:lnTo>
                      <a:pt x="3244" y="985"/>
                    </a:lnTo>
                    <a:lnTo>
                      <a:pt x="3284" y="1078"/>
                    </a:lnTo>
                    <a:lnTo>
                      <a:pt x="3317" y="1174"/>
                    </a:lnTo>
                    <a:lnTo>
                      <a:pt x="3346" y="1273"/>
                    </a:lnTo>
                    <a:lnTo>
                      <a:pt x="3369" y="1374"/>
                    </a:lnTo>
                    <a:lnTo>
                      <a:pt x="3385" y="1476"/>
                    </a:lnTo>
                    <a:lnTo>
                      <a:pt x="3395" y="1581"/>
                    </a:lnTo>
                    <a:lnTo>
                      <a:pt x="3398" y="1688"/>
                    </a:lnTo>
                    <a:lnTo>
                      <a:pt x="3395" y="1794"/>
                    </a:lnTo>
                    <a:lnTo>
                      <a:pt x="3385" y="1898"/>
                    </a:lnTo>
                    <a:lnTo>
                      <a:pt x="3369" y="2002"/>
                    </a:lnTo>
                    <a:lnTo>
                      <a:pt x="3346" y="2103"/>
                    </a:lnTo>
                    <a:lnTo>
                      <a:pt x="3317" y="2201"/>
                    </a:lnTo>
                    <a:lnTo>
                      <a:pt x="3284" y="2297"/>
                    </a:lnTo>
                    <a:lnTo>
                      <a:pt x="3244" y="2390"/>
                    </a:lnTo>
                    <a:lnTo>
                      <a:pt x="3199" y="2480"/>
                    </a:lnTo>
                    <a:lnTo>
                      <a:pt x="3148" y="2567"/>
                    </a:lnTo>
                    <a:lnTo>
                      <a:pt x="3093" y="2651"/>
                    </a:lnTo>
                    <a:lnTo>
                      <a:pt x="3033" y="2731"/>
                    </a:lnTo>
                    <a:lnTo>
                      <a:pt x="2968" y="2807"/>
                    </a:lnTo>
                    <a:lnTo>
                      <a:pt x="2899" y="2880"/>
                    </a:lnTo>
                    <a:lnTo>
                      <a:pt x="2826" y="2948"/>
                    </a:lnTo>
                    <a:lnTo>
                      <a:pt x="2750" y="3012"/>
                    </a:lnTo>
                    <a:lnTo>
                      <a:pt x="2669" y="3072"/>
                    </a:lnTo>
                    <a:lnTo>
                      <a:pt x="2585" y="3127"/>
                    </a:lnTo>
                    <a:lnTo>
                      <a:pt x="2497" y="3177"/>
                    </a:lnTo>
                    <a:lnTo>
                      <a:pt x="2406" y="3222"/>
                    </a:lnTo>
                    <a:lnTo>
                      <a:pt x="2313" y="3262"/>
                    </a:lnTo>
                    <a:lnTo>
                      <a:pt x="2216" y="3295"/>
                    </a:lnTo>
                    <a:lnTo>
                      <a:pt x="2117" y="3324"/>
                    </a:lnTo>
                    <a:lnTo>
                      <a:pt x="2015" y="3345"/>
                    </a:lnTo>
                    <a:lnTo>
                      <a:pt x="1912" y="3362"/>
                    </a:lnTo>
                    <a:lnTo>
                      <a:pt x="1806" y="3372"/>
                    </a:lnTo>
                    <a:lnTo>
                      <a:pt x="1699" y="3375"/>
                    </a:lnTo>
                    <a:lnTo>
                      <a:pt x="1591" y="3372"/>
                    </a:lnTo>
                    <a:lnTo>
                      <a:pt x="1486" y="3362"/>
                    </a:lnTo>
                    <a:lnTo>
                      <a:pt x="1382" y="3345"/>
                    </a:lnTo>
                    <a:lnTo>
                      <a:pt x="1281" y="3324"/>
                    </a:lnTo>
                    <a:lnTo>
                      <a:pt x="1182" y="3295"/>
                    </a:lnTo>
                    <a:lnTo>
                      <a:pt x="1085" y="3262"/>
                    </a:lnTo>
                    <a:lnTo>
                      <a:pt x="992" y="3222"/>
                    </a:lnTo>
                    <a:lnTo>
                      <a:pt x="900" y="3177"/>
                    </a:lnTo>
                    <a:lnTo>
                      <a:pt x="813" y="3127"/>
                    </a:lnTo>
                    <a:lnTo>
                      <a:pt x="729" y="3072"/>
                    </a:lnTo>
                    <a:lnTo>
                      <a:pt x="648" y="3012"/>
                    </a:lnTo>
                    <a:lnTo>
                      <a:pt x="571" y="2948"/>
                    </a:lnTo>
                    <a:lnTo>
                      <a:pt x="497" y="2880"/>
                    </a:lnTo>
                    <a:lnTo>
                      <a:pt x="429" y="2807"/>
                    </a:lnTo>
                    <a:lnTo>
                      <a:pt x="364" y="2731"/>
                    </a:lnTo>
                    <a:lnTo>
                      <a:pt x="305" y="2651"/>
                    </a:lnTo>
                    <a:lnTo>
                      <a:pt x="249" y="2567"/>
                    </a:lnTo>
                    <a:lnTo>
                      <a:pt x="199" y="2480"/>
                    </a:lnTo>
                    <a:lnTo>
                      <a:pt x="154" y="2390"/>
                    </a:lnTo>
                    <a:lnTo>
                      <a:pt x="114" y="2297"/>
                    </a:lnTo>
                    <a:lnTo>
                      <a:pt x="80" y="2201"/>
                    </a:lnTo>
                    <a:lnTo>
                      <a:pt x="52" y="2103"/>
                    </a:lnTo>
                    <a:lnTo>
                      <a:pt x="29" y="2002"/>
                    </a:lnTo>
                    <a:lnTo>
                      <a:pt x="13" y="1898"/>
                    </a:lnTo>
                    <a:lnTo>
                      <a:pt x="3" y="1794"/>
                    </a:lnTo>
                    <a:lnTo>
                      <a:pt x="0" y="1688"/>
                    </a:lnTo>
                    <a:lnTo>
                      <a:pt x="3" y="1581"/>
                    </a:lnTo>
                    <a:lnTo>
                      <a:pt x="13" y="1476"/>
                    </a:lnTo>
                    <a:lnTo>
                      <a:pt x="29" y="1374"/>
                    </a:lnTo>
                    <a:lnTo>
                      <a:pt x="52" y="1273"/>
                    </a:lnTo>
                    <a:lnTo>
                      <a:pt x="80" y="1174"/>
                    </a:lnTo>
                    <a:lnTo>
                      <a:pt x="114" y="1078"/>
                    </a:lnTo>
                    <a:lnTo>
                      <a:pt x="154" y="985"/>
                    </a:lnTo>
                    <a:lnTo>
                      <a:pt x="199" y="895"/>
                    </a:lnTo>
                    <a:lnTo>
                      <a:pt x="249" y="808"/>
                    </a:lnTo>
                    <a:lnTo>
                      <a:pt x="305" y="725"/>
                    </a:lnTo>
                    <a:lnTo>
                      <a:pt x="364" y="644"/>
                    </a:lnTo>
                    <a:lnTo>
                      <a:pt x="429" y="567"/>
                    </a:lnTo>
                    <a:lnTo>
                      <a:pt x="497" y="495"/>
                    </a:lnTo>
                    <a:lnTo>
                      <a:pt x="571" y="426"/>
                    </a:lnTo>
                    <a:lnTo>
                      <a:pt x="648" y="362"/>
                    </a:lnTo>
                    <a:lnTo>
                      <a:pt x="729" y="303"/>
                    </a:lnTo>
                    <a:lnTo>
                      <a:pt x="813" y="248"/>
                    </a:lnTo>
                    <a:lnTo>
                      <a:pt x="900" y="199"/>
                    </a:lnTo>
                    <a:lnTo>
                      <a:pt x="992" y="154"/>
                    </a:lnTo>
                    <a:lnTo>
                      <a:pt x="1085" y="114"/>
                    </a:lnTo>
                    <a:lnTo>
                      <a:pt x="1182" y="80"/>
                    </a:lnTo>
                    <a:lnTo>
                      <a:pt x="1281" y="52"/>
                    </a:lnTo>
                    <a:lnTo>
                      <a:pt x="1382" y="30"/>
                    </a:lnTo>
                    <a:lnTo>
                      <a:pt x="1486" y="14"/>
                    </a:lnTo>
                    <a:lnTo>
                      <a:pt x="1591" y="4"/>
                    </a:lnTo>
                    <a:lnTo>
                      <a:pt x="1699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4084" y="1710"/>
                <a:ext cx="56" cy="103"/>
              </a:xfrm>
              <a:custGeom>
                <a:avLst/>
                <a:gdLst>
                  <a:gd name="T0" fmla="*/ 58 w 678"/>
                  <a:gd name="T1" fmla="*/ 0 h 1234"/>
                  <a:gd name="T2" fmla="*/ 72 w 678"/>
                  <a:gd name="T3" fmla="*/ 3 h 1234"/>
                  <a:gd name="T4" fmla="*/ 86 w 678"/>
                  <a:gd name="T5" fmla="*/ 8 h 1234"/>
                  <a:gd name="T6" fmla="*/ 99 w 678"/>
                  <a:gd name="T7" fmla="*/ 17 h 1234"/>
                  <a:gd name="T8" fmla="*/ 661 w 678"/>
                  <a:gd name="T9" fmla="*/ 577 h 1234"/>
                  <a:gd name="T10" fmla="*/ 670 w 678"/>
                  <a:gd name="T11" fmla="*/ 588 h 1234"/>
                  <a:gd name="T12" fmla="*/ 676 w 678"/>
                  <a:gd name="T13" fmla="*/ 602 h 1234"/>
                  <a:gd name="T14" fmla="*/ 678 w 678"/>
                  <a:gd name="T15" fmla="*/ 617 h 1234"/>
                  <a:gd name="T16" fmla="*/ 676 w 678"/>
                  <a:gd name="T17" fmla="*/ 631 h 1234"/>
                  <a:gd name="T18" fmla="*/ 670 w 678"/>
                  <a:gd name="T19" fmla="*/ 645 h 1234"/>
                  <a:gd name="T20" fmla="*/ 661 w 678"/>
                  <a:gd name="T21" fmla="*/ 658 h 1234"/>
                  <a:gd name="T22" fmla="*/ 99 w 678"/>
                  <a:gd name="T23" fmla="*/ 1217 h 1234"/>
                  <a:gd name="T24" fmla="*/ 86 w 678"/>
                  <a:gd name="T25" fmla="*/ 1227 h 1234"/>
                  <a:gd name="T26" fmla="*/ 72 w 678"/>
                  <a:gd name="T27" fmla="*/ 1232 h 1234"/>
                  <a:gd name="T28" fmla="*/ 58 w 678"/>
                  <a:gd name="T29" fmla="*/ 1234 h 1234"/>
                  <a:gd name="T30" fmla="*/ 43 w 678"/>
                  <a:gd name="T31" fmla="*/ 1232 h 1234"/>
                  <a:gd name="T32" fmla="*/ 29 w 678"/>
                  <a:gd name="T33" fmla="*/ 1227 h 1234"/>
                  <a:gd name="T34" fmla="*/ 17 w 678"/>
                  <a:gd name="T35" fmla="*/ 1217 h 1234"/>
                  <a:gd name="T36" fmla="*/ 7 w 678"/>
                  <a:gd name="T37" fmla="*/ 1205 h 1234"/>
                  <a:gd name="T38" fmla="*/ 2 w 678"/>
                  <a:gd name="T39" fmla="*/ 1191 h 1234"/>
                  <a:gd name="T40" fmla="*/ 0 w 678"/>
                  <a:gd name="T41" fmla="*/ 1176 h 1234"/>
                  <a:gd name="T42" fmla="*/ 2 w 678"/>
                  <a:gd name="T43" fmla="*/ 1162 h 1234"/>
                  <a:gd name="T44" fmla="*/ 7 w 678"/>
                  <a:gd name="T45" fmla="*/ 1149 h 1234"/>
                  <a:gd name="T46" fmla="*/ 17 w 678"/>
                  <a:gd name="T47" fmla="*/ 1136 h 1234"/>
                  <a:gd name="T48" fmla="*/ 539 w 678"/>
                  <a:gd name="T49" fmla="*/ 617 h 1234"/>
                  <a:gd name="T50" fmla="*/ 17 w 678"/>
                  <a:gd name="T51" fmla="*/ 98 h 1234"/>
                  <a:gd name="T52" fmla="*/ 7 w 678"/>
                  <a:gd name="T53" fmla="*/ 86 h 1234"/>
                  <a:gd name="T54" fmla="*/ 2 w 678"/>
                  <a:gd name="T55" fmla="*/ 72 h 1234"/>
                  <a:gd name="T56" fmla="*/ 0 w 678"/>
                  <a:gd name="T57" fmla="*/ 58 h 1234"/>
                  <a:gd name="T58" fmla="*/ 2 w 678"/>
                  <a:gd name="T59" fmla="*/ 43 h 1234"/>
                  <a:gd name="T60" fmla="*/ 7 w 678"/>
                  <a:gd name="T61" fmla="*/ 29 h 1234"/>
                  <a:gd name="T62" fmla="*/ 17 w 678"/>
                  <a:gd name="T63" fmla="*/ 17 h 1234"/>
                  <a:gd name="T64" fmla="*/ 29 w 678"/>
                  <a:gd name="T65" fmla="*/ 8 h 1234"/>
                  <a:gd name="T66" fmla="*/ 43 w 678"/>
                  <a:gd name="T67" fmla="*/ 3 h 1234"/>
                  <a:gd name="T68" fmla="*/ 58 w 678"/>
                  <a:gd name="T69" fmla="*/ 0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78" h="1234">
                    <a:moveTo>
                      <a:pt x="58" y="0"/>
                    </a:moveTo>
                    <a:lnTo>
                      <a:pt x="72" y="3"/>
                    </a:lnTo>
                    <a:lnTo>
                      <a:pt x="86" y="8"/>
                    </a:lnTo>
                    <a:lnTo>
                      <a:pt x="99" y="17"/>
                    </a:lnTo>
                    <a:lnTo>
                      <a:pt x="661" y="577"/>
                    </a:lnTo>
                    <a:lnTo>
                      <a:pt x="670" y="588"/>
                    </a:lnTo>
                    <a:lnTo>
                      <a:pt x="676" y="602"/>
                    </a:lnTo>
                    <a:lnTo>
                      <a:pt x="678" y="617"/>
                    </a:lnTo>
                    <a:lnTo>
                      <a:pt x="676" y="631"/>
                    </a:lnTo>
                    <a:lnTo>
                      <a:pt x="670" y="645"/>
                    </a:lnTo>
                    <a:lnTo>
                      <a:pt x="661" y="658"/>
                    </a:lnTo>
                    <a:lnTo>
                      <a:pt x="99" y="1217"/>
                    </a:lnTo>
                    <a:lnTo>
                      <a:pt x="86" y="1227"/>
                    </a:lnTo>
                    <a:lnTo>
                      <a:pt x="72" y="1232"/>
                    </a:lnTo>
                    <a:lnTo>
                      <a:pt x="58" y="1234"/>
                    </a:lnTo>
                    <a:lnTo>
                      <a:pt x="43" y="1232"/>
                    </a:lnTo>
                    <a:lnTo>
                      <a:pt x="29" y="1227"/>
                    </a:lnTo>
                    <a:lnTo>
                      <a:pt x="17" y="1217"/>
                    </a:lnTo>
                    <a:lnTo>
                      <a:pt x="7" y="1205"/>
                    </a:lnTo>
                    <a:lnTo>
                      <a:pt x="2" y="1191"/>
                    </a:lnTo>
                    <a:lnTo>
                      <a:pt x="0" y="1176"/>
                    </a:lnTo>
                    <a:lnTo>
                      <a:pt x="2" y="1162"/>
                    </a:lnTo>
                    <a:lnTo>
                      <a:pt x="7" y="1149"/>
                    </a:lnTo>
                    <a:lnTo>
                      <a:pt x="17" y="1136"/>
                    </a:lnTo>
                    <a:lnTo>
                      <a:pt x="539" y="617"/>
                    </a:lnTo>
                    <a:lnTo>
                      <a:pt x="17" y="98"/>
                    </a:lnTo>
                    <a:lnTo>
                      <a:pt x="7" y="86"/>
                    </a:lnTo>
                    <a:lnTo>
                      <a:pt x="2" y="72"/>
                    </a:lnTo>
                    <a:lnTo>
                      <a:pt x="0" y="58"/>
                    </a:lnTo>
                    <a:lnTo>
                      <a:pt x="2" y="43"/>
                    </a:lnTo>
                    <a:lnTo>
                      <a:pt x="7" y="29"/>
                    </a:lnTo>
                    <a:lnTo>
                      <a:pt x="17" y="17"/>
                    </a:lnTo>
                    <a:lnTo>
                      <a:pt x="29" y="8"/>
                    </a:lnTo>
                    <a:lnTo>
                      <a:pt x="43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400800" y="2971800"/>
            <a:ext cx="5087815" cy="701850"/>
            <a:chOff x="6142891" y="3372684"/>
            <a:chExt cx="5087815" cy="701850"/>
          </a:xfrm>
        </p:grpSpPr>
        <p:sp>
          <p:nvSpPr>
            <p:cNvPr id="6" name="Rounded Rectangle 5"/>
            <p:cNvSpPr/>
            <p:nvPr/>
          </p:nvSpPr>
          <p:spPr>
            <a:xfrm>
              <a:off x="6142891" y="3372684"/>
              <a:ext cx="5087815" cy="70185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4675"/>
              <a:r>
                <a:rPr lang="en-US" sz="3200" b="1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Define Your Purpose</a:t>
              </a:r>
            </a:p>
          </p:txBody>
        </p:sp>
        <p:grpSp>
          <p:nvGrpSpPr>
            <p:cNvPr id="16" name="Group 4"/>
            <p:cNvGrpSpPr>
              <a:grpSpLocks noChangeAspect="1"/>
            </p:cNvGrpSpPr>
            <p:nvPr/>
          </p:nvGrpSpPr>
          <p:grpSpPr bwMode="auto">
            <a:xfrm>
              <a:off x="6290723" y="3535665"/>
              <a:ext cx="449263" cy="446088"/>
              <a:chOff x="3965" y="1587"/>
              <a:chExt cx="283" cy="281"/>
            </a:xfrm>
            <a:solidFill>
              <a:schemeClr val="accent6"/>
            </a:solidFill>
          </p:grpSpPr>
          <p:sp>
            <p:nvSpPr>
              <p:cNvPr id="17" name="Freeform 6"/>
              <p:cNvSpPr>
                <a:spLocks noEditPoints="1"/>
              </p:cNvSpPr>
              <p:nvPr/>
            </p:nvSpPr>
            <p:spPr bwMode="auto">
              <a:xfrm>
                <a:off x="3965" y="1587"/>
                <a:ext cx="283" cy="281"/>
              </a:xfrm>
              <a:custGeom>
                <a:avLst/>
                <a:gdLst>
                  <a:gd name="T0" fmla="*/ 1392 w 3398"/>
                  <a:gd name="T1" fmla="*/ 144 h 3375"/>
                  <a:gd name="T2" fmla="*/ 1015 w 3398"/>
                  <a:gd name="T3" fmla="*/ 268 h 3375"/>
                  <a:gd name="T4" fmla="*/ 687 w 3398"/>
                  <a:gd name="T5" fmla="*/ 478 h 3375"/>
                  <a:gd name="T6" fmla="*/ 421 w 3398"/>
                  <a:gd name="T7" fmla="*/ 759 h 3375"/>
                  <a:gd name="T8" fmla="*/ 230 w 3398"/>
                  <a:gd name="T9" fmla="*/ 1099 h 3375"/>
                  <a:gd name="T10" fmla="*/ 128 w 3398"/>
                  <a:gd name="T11" fmla="*/ 1483 h 3375"/>
                  <a:gd name="T12" fmla="*/ 128 w 3398"/>
                  <a:gd name="T13" fmla="*/ 1892 h 3375"/>
                  <a:gd name="T14" fmla="*/ 230 w 3398"/>
                  <a:gd name="T15" fmla="*/ 2277 h 3375"/>
                  <a:gd name="T16" fmla="*/ 421 w 3398"/>
                  <a:gd name="T17" fmla="*/ 2616 h 3375"/>
                  <a:gd name="T18" fmla="*/ 687 w 3398"/>
                  <a:gd name="T19" fmla="*/ 2897 h 3375"/>
                  <a:gd name="T20" fmla="*/ 1015 w 3398"/>
                  <a:gd name="T21" fmla="*/ 3107 h 3375"/>
                  <a:gd name="T22" fmla="*/ 1392 w 3398"/>
                  <a:gd name="T23" fmla="*/ 3231 h 3375"/>
                  <a:gd name="T24" fmla="*/ 1802 w 3398"/>
                  <a:gd name="T25" fmla="*/ 3257 h 3375"/>
                  <a:gd name="T26" fmla="*/ 2198 w 3398"/>
                  <a:gd name="T27" fmla="*/ 3180 h 3375"/>
                  <a:gd name="T28" fmla="*/ 2553 w 3398"/>
                  <a:gd name="T29" fmla="*/ 3011 h 3375"/>
                  <a:gd name="T30" fmla="*/ 2852 w 3398"/>
                  <a:gd name="T31" fmla="*/ 2764 h 3375"/>
                  <a:gd name="T32" fmla="*/ 3082 w 3398"/>
                  <a:gd name="T33" fmla="*/ 2452 h 3375"/>
                  <a:gd name="T34" fmla="*/ 3230 w 3398"/>
                  <a:gd name="T35" fmla="*/ 2089 h 3375"/>
                  <a:gd name="T36" fmla="*/ 3283 w 3398"/>
                  <a:gd name="T37" fmla="*/ 1688 h 3375"/>
                  <a:gd name="T38" fmla="*/ 3230 w 3398"/>
                  <a:gd name="T39" fmla="*/ 1286 h 3375"/>
                  <a:gd name="T40" fmla="*/ 3082 w 3398"/>
                  <a:gd name="T41" fmla="*/ 922 h 3375"/>
                  <a:gd name="T42" fmla="*/ 2852 w 3398"/>
                  <a:gd name="T43" fmla="*/ 610 h 3375"/>
                  <a:gd name="T44" fmla="*/ 2553 w 3398"/>
                  <a:gd name="T45" fmla="*/ 363 h 3375"/>
                  <a:gd name="T46" fmla="*/ 2198 w 3398"/>
                  <a:gd name="T47" fmla="*/ 195 h 3375"/>
                  <a:gd name="T48" fmla="*/ 1802 w 3398"/>
                  <a:gd name="T49" fmla="*/ 118 h 3375"/>
                  <a:gd name="T50" fmla="*/ 1806 w 3398"/>
                  <a:gd name="T51" fmla="*/ 4 h 3375"/>
                  <a:gd name="T52" fmla="*/ 2216 w 3398"/>
                  <a:gd name="T53" fmla="*/ 80 h 3375"/>
                  <a:gd name="T54" fmla="*/ 2585 w 3398"/>
                  <a:gd name="T55" fmla="*/ 248 h 3375"/>
                  <a:gd name="T56" fmla="*/ 2899 w 3398"/>
                  <a:gd name="T57" fmla="*/ 495 h 3375"/>
                  <a:gd name="T58" fmla="*/ 3148 w 3398"/>
                  <a:gd name="T59" fmla="*/ 808 h 3375"/>
                  <a:gd name="T60" fmla="*/ 3317 w 3398"/>
                  <a:gd name="T61" fmla="*/ 1174 h 3375"/>
                  <a:gd name="T62" fmla="*/ 3395 w 3398"/>
                  <a:gd name="T63" fmla="*/ 1581 h 3375"/>
                  <a:gd name="T64" fmla="*/ 3369 w 3398"/>
                  <a:gd name="T65" fmla="*/ 2002 h 3375"/>
                  <a:gd name="T66" fmla="*/ 3244 w 3398"/>
                  <a:gd name="T67" fmla="*/ 2390 h 3375"/>
                  <a:gd name="T68" fmla="*/ 3033 w 3398"/>
                  <a:gd name="T69" fmla="*/ 2731 h 3375"/>
                  <a:gd name="T70" fmla="*/ 2750 w 3398"/>
                  <a:gd name="T71" fmla="*/ 3012 h 3375"/>
                  <a:gd name="T72" fmla="*/ 2406 w 3398"/>
                  <a:gd name="T73" fmla="*/ 3222 h 3375"/>
                  <a:gd name="T74" fmla="*/ 2015 w 3398"/>
                  <a:gd name="T75" fmla="*/ 3345 h 3375"/>
                  <a:gd name="T76" fmla="*/ 1591 w 3398"/>
                  <a:gd name="T77" fmla="*/ 3372 h 3375"/>
                  <a:gd name="T78" fmla="*/ 1182 w 3398"/>
                  <a:gd name="T79" fmla="*/ 3295 h 3375"/>
                  <a:gd name="T80" fmla="*/ 813 w 3398"/>
                  <a:gd name="T81" fmla="*/ 3127 h 3375"/>
                  <a:gd name="T82" fmla="*/ 497 w 3398"/>
                  <a:gd name="T83" fmla="*/ 2880 h 3375"/>
                  <a:gd name="T84" fmla="*/ 249 w 3398"/>
                  <a:gd name="T85" fmla="*/ 2567 h 3375"/>
                  <a:gd name="T86" fmla="*/ 80 w 3398"/>
                  <a:gd name="T87" fmla="*/ 2201 h 3375"/>
                  <a:gd name="T88" fmla="*/ 3 w 3398"/>
                  <a:gd name="T89" fmla="*/ 1794 h 3375"/>
                  <a:gd name="T90" fmla="*/ 29 w 3398"/>
                  <a:gd name="T91" fmla="*/ 1374 h 3375"/>
                  <a:gd name="T92" fmla="*/ 154 w 3398"/>
                  <a:gd name="T93" fmla="*/ 985 h 3375"/>
                  <a:gd name="T94" fmla="*/ 364 w 3398"/>
                  <a:gd name="T95" fmla="*/ 644 h 3375"/>
                  <a:gd name="T96" fmla="*/ 648 w 3398"/>
                  <a:gd name="T97" fmla="*/ 362 h 3375"/>
                  <a:gd name="T98" fmla="*/ 992 w 3398"/>
                  <a:gd name="T99" fmla="*/ 154 h 3375"/>
                  <a:gd name="T100" fmla="*/ 1382 w 3398"/>
                  <a:gd name="T101" fmla="*/ 30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98" h="3375">
                    <a:moveTo>
                      <a:pt x="1699" y="114"/>
                    </a:moveTo>
                    <a:lnTo>
                      <a:pt x="1594" y="118"/>
                    </a:lnTo>
                    <a:lnTo>
                      <a:pt x="1492" y="128"/>
                    </a:lnTo>
                    <a:lnTo>
                      <a:pt x="1392" y="144"/>
                    </a:lnTo>
                    <a:lnTo>
                      <a:pt x="1294" y="167"/>
                    </a:lnTo>
                    <a:lnTo>
                      <a:pt x="1198" y="195"/>
                    </a:lnTo>
                    <a:lnTo>
                      <a:pt x="1106" y="229"/>
                    </a:lnTo>
                    <a:lnTo>
                      <a:pt x="1015" y="268"/>
                    </a:lnTo>
                    <a:lnTo>
                      <a:pt x="928" y="313"/>
                    </a:lnTo>
                    <a:lnTo>
                      <a:pt x="844" y="363"/>
                    </a:lnTo>
                    <a:lnTo>
                      <a:pt x="764" y="419"/>
                    </a:lnTo>
                    <a:lnTo>
                      <a:pt x="687" y="478"/>
                    </a:lnTo>
                    <a:lnTo>
                      <a:pt x="614" y="542"/>
                    </a:lnTo>
                    <a:lnTo>
                      <a:pt x="546" y="610"/>
                    </a:lnTo>
                    <a:lnTo>
                      <a:pt x="481" y="683"/>
                    </a:lnTo>
                    <a:lnTo>
                      <a:pt x="421" y="759"/>
                    </a:lnTo>
                    <a:lnTo>
                      <a:pt x="365" y="839"/>
                    </a:lnTo>
                    <a:lnTo>
                      <a:pt x="315" y="922"/>
                    </a:lnTo>
                    <a:lnTo>
                      <a:pt x="270" y="1009"/>
                    </a:lnTo>
                    <a:lnTo>
                      <a:pt x="230" y="1099"/>
                    </a:lnTo>
                    <a:lnTo>
                      <a:pt x="196" y="1191"/>
                    </a:lnTo>
                    <a:lnTo>
                      <a:pt x="167" y="1286"/>
                    </a:lnTo>
                    <a:lnTo>
                      <a:pt x="144" y="1383"/>
                    </a:lnTo>
                    <a:lnTo>
                      <a:pt x="128" y="1483"/>
                    </a:lnTo>
                    <a:lnTo>
                      <a:pt x="118" y="1584"/>
                    </a:lnTo>
                    <a:lnTo>
                      <a:pt x="115" y="1688"/>
                    </a:lnTo>
                    <a:lnTo>
                      <a:pt x="118" y="1790"/>
                    </a:lnTo>
                    <a:lnTo>
                      <a:pt x="128" y="1892"/>
                    </a:lnTo>
                    <a:lnTo>
                      <a:pt x="144" y="1991"/>
                    </a:lnTo>
                    <a:lnTo>
                      <a:pt x="167" y="2089"/>
                    </a:lnTo>
                    <a:lnTo>
                      <a:pt x="196" y="2184"/>
                    </a:lnTo>
                    <a:lnTo>
                      <a:pt x="230" y="2277"/>
                    </a:lnTo>
                    <a:lnTo>
                      <a:pt x="270" y="2366"/>
                    </a:lnTo>
                    <a:lnTo>
                      <a:pt x="315" y="2452"/>
                    </a:lnTo>
                    <a:lnTo>
                      <a:pt x="365" y="2536"/>
                    </a:lnTo>
                    <a:lnTo>
                      <a:pt x="421" y="2616"/>
                    </a:lnTo>
                    <a:lnTo>
                      <a:pt x="481" y="2692"/>
                    </a:lnTo>
                    <a:lnTo>
                      <a:pt x="546" y="2764"/>
                    </a:lnTo>
                    <a:lnTo>
                      <a:pt x="614" y="2833"/>
                    </a:lnTo>
                    <a:lnTo>
                      <a:pt x="687" y="2897"/>
                    </a:lnTo>
                    <a:lnTo>
                      <a:pt x="764" y="2957"/>
                    </a:lnTo>
                    <a:lnTo>
                      <a:pt x="844" y="3011"/>
                    </a:lnTo>
                    <a:lnTo>
                      <a:pt x="928" y="3062"/>
                    </a:lnTo>
                    <a:lnTo>
                      <a:pt x="1015" y="3107"/>
                    </a:lnTo>
                    <a:lnTo>
                      <a:pt x="1106" y="3146"/>
                    </a:lnTo>
                    <a:lnTo>
                      <a:pt x="1198" y="3180"/>
                    </a:lnTo>
                    <a:lnTo>
                      <a:pt x="1294" y="3208"/>
                    </a:lnTo>
                    <a:lnTo>
                      <a:pt x="1392" y="3231"/>
                    </a:lnTo>
                    <a:lnTo>
                      <a:pt x="1492" y="3248"/>
                    </a:lnTo>
                    <a:lnTo>
                      <a:pt x="1594" y="3257"/>
                    </a:lnTo>
                    <a:lnTo>
                      <a:pt x="1699" y="3260"/>
                    </a:lnTo>
                    <a:lnTo>
                      <a:pt x="1802" y="3257"/>
                    </a:lnTo>
                    <a:lnTo>
                      <a:pt x="1905" y="3248"/>
                    </a:lnTo>
                    <a:lnTo>
                      <a:pt x="2005" y="3231"/>
                    </a:lnTo>
                    <a:lnTo>
                      <a:pt x="2103" y="3208"/>
                    </a:lnTo>
                    <a:lnTo>
                      <a:pt x="2198" y="3180"/>
                    </a:lnTo>
                    <a:lnTo>
                      <a:pt x="2292" y="3146"/>
                    </a:lnTo>
                    <a:lnTo>
                      <a:pt x="2382" y="3107"/>
                    </a:lnTo>
                    <a:lnTo>
                      <a:pt x="2469" y="3062"/>
                    </a:lnTo>
                    <a:lnTo>
                      <a:pt x="2553" y="3011"/>
                    </a:lnTo>
                    <a:lnTo>
                      <a:pt x="2633" y="2957"/>
                    </a:lnTo>
                    <a:lnTo>
                      <a:pt x="2710" y="2897"/>
                    </a:lnTo>
                    <a:lnTo>
                      <a:pt x="2783" y="2833"/>
                    </a:lnTo>
                    <a:lnTo>
                      <a:pt x="2852" y="2764"/>
                    </a:lnTo>
                    <a:lnTo>
                      <a:pt x="2917" y="2692"/>
                    </a:lnTo>
                    <a:lnTo>
                      <a:pt x="2977" y="2616"/>
                    </a:lnTo>
                    <a:lnTo>
                      <a:pt x="3032" y="2536"/>
                    </a:lnTo>
                    <a:lnTo>
                      <a:pt x="3082" y="2452"/>
                    </a:lnTo>
                    <a:lnTo>
                      <a:pt x="3128" y="2366"/>
                    </a:lnTo>
                    <a:lnTo>
                      <a:pt x="3167" y="2277"/>
                    </a:lnTo>
                    <a:lnTo>
                      <a:pt x="3202" y="2184"/>
                    </a:lnTo>
                    <a:lnTo>
                      <a:pt x="3230" y="2089"/>
                    </a:lnTo>
                    <a:lnTo>
                      <a:pt x="3253" y="1991"/>
                    </a:lnTo>
                    <a:lnTo>
                      <a:pt x="3270" y="1892"/>
                    </a:lnTo>
                    <a:lnTo>
                      <a:pt x="3279" y="1790"/>
                    </a:lnTo>
                    <a:lnTo>
                      <a:pt x="3283" y="1688"/>
                    </a:lnTo>
                    <a:lnTo>
                      <a:pt x="3279" y="1584"/>
                    </a:lnTo>
                    <a:lnTo>
                      <a:pt x="3270" y="1483"/>
                    </a:lnTo>
                    <a:lnTo>
                      <a:pt x="3253" y="1383"/>
                    </a:lnTo>
                    <a:lnTo>
                      <a:pt x="3230" y="1286"/>
                    </a:lnTo>
                    <a:lnTo>
                      <a:pt x="3202" y="1191"/>
                    </a:lnTo>
                    <a:lnTo>
                      <a:pt x="3167" y="1099"/>
                    </a:lnTo>
                    <a:lnTo>
                      <a:pt x="3128" y="1009"/>
                    </a:lnTo>
                    <a:lnTo>
                      <a:pt x="3082" y="922"/>
                    </a:lnTo>
                    <a:lnTo>
                      <a:pt x="3032" y="839"/>
                    </a:lnTo>
                    <a:lnTo>
                      <a:pt x="2977" y="759"/>
                    </a:lnTo>
                    <a:lnTo>
                      <a:pt x="2917" y="683"/>
                    </a:lnTo>
                    <a:lnTo>
                      <a:pt x="2852" y="610"/>
                    </a:lnTo>
                    <a:lnTo>
                      <a:pt x="2783" y="542"/>
                    </a:lnTo>
                    <a:lnTo>
                      <a:pt x="2710" y="478"/>
                    </a:lnTo>
                    <a:lnTo>
                      <a:pt x="2633" y="419"/>
                    </a:lnTo>
                    <a:lnTo>
                      <a:pt x="2553" y="363"/>
                    </a:lnTo>
                    <a:lnTo>
                      <a:pt x="2469" y="313"/>
                    </a:lnTo>
                    <a:lnTo>
                      <a:pt x="2382" y="268"/>
                    </a:lnTo>
                    <a:lnTo>
                      <a:pt x="2292" y="229"/>
                    </a:lnTo>
                    <a:lnTo>
                      <a:pt x="2198" y="195"/>
                    </a:lnTo>
                    <a:lnTo>
                      <a:pt x="2103" y="167"/>
                    </a:lnTo>
                    <a:lnTo>
                      <a:pt x="2005" y="144"/>
                    </a:lnTo>
                    <a:lnTo>
                      <a:pt x="1905" y="128"/>
                    </a:lnTo>
                    <a:lnTo>
                      <a:pt x="1802" y="118"/>
                    </a:lnTo>
                    <a:lnTo>
                      <a:pt x="1699" y="114"/>
                    </a:lnTo>
                    <a:close/>
                    <a:moveTo>
                      <a:pt x="1699" y="0"/>
                    </a:moveTo>
                    <a:lnTo>
                      <a:pt x="1699" y="0"/>
                    </a:lnTo>
                    <a:lnTo>
                      <a:pt x="1806" y="4"/>
                    </a:lnTo>
                    <a:lnTo>
                      <a:pt x="1912" y="14"/>
                    </a:lnTo>
                    <a:lnTo>
                      <a:pt x="2015" y="30"/>
                    </a:lnTo>
                    <a:lnTo>
                      <a:pt x="2117" y="52"/>
                    </a:lnTo>
                    <a:lnTo>
                      <a:pt x="2216" y="80"/>
                    </a:lnTo>
                    <a:lnTo>
                      <a:pt x="2313" y="114"/>
                    </a:lnTo>
                    <a:lnTo>
                      <a:pt x="2406" y="154"/>
                    </a:lnTo>
                    <a:lnTo>
                      <a:pt x="2497" y="199"/>
                    </a:lnTo>
                    <a:lnTo>
                      <a:pt x="2585" y="248"/>
                    </a:lnTo>
                    <a:lnTo>
                      <a:pt x="2669" y="303"/>
                    </a:lnTo>
                    <a:lnTo>
                      <a:pt x="2750" y="362"/>
                    </a:lnTo>
                    <a:lnTo>
                      <a:pt x="2826" y="426"/>
                    </a:lnTo>
                    <a:lnTo>
                      <a:pt x="2899" y="495"/>
                    </a:lnTo>
                    <a:lnTo>
                      <a:pt x="2968" y="567"/>
                    </a:lnTo>
                    <a:lnTo>
                      <a:pt x="3033" y="644"/>
                    </a:lnTo>
                    <a:lnTo>
                      <a:pt x="3093" y="725"/>
                    </a:lnTo>
                    <a:lnTo>
                      <a:pt x="3148" y="808"/>
                    </a:lnTo>
                    <a:lnTo>
                      <a:pt x="3199" y="895"/>
                    </a:lnTo>
                    <a:lnTo>
                      <a:pt x="3244" y="985"/>
                    </a:lnTo>
                    <a:lnTo>
                      <a:pt x="3284" y="1078"/>
                    </a:lnTo>
                    <a:lnTo>
                      <a:pt x="3317" y="1174"/>
                    </a:lnTo>
                    <a:lnTo>
                      <a:pt x="3346" y="1273"/>
                    </a:lnTo>
                    <a:lnTo>
                      <a:pt x="3369" y="1374"/>
                    </a:lnTo>
                    <a:lnTo>
                      <a:pt x="3385" y="1476"/>
                    </a:lnTo>
                    <a:lnTo>
                      <a:pt x="3395" y="1581"/>
                    </a:lnTo>
                    <a:lnTo>
                      <a:pt x="3398" y="1688"/>
                    </a:lnTo>
                    <a:lnTo>
                      <a:pt x="3395" y="1794"/>
                    </a:lnTo>
                    <a:lnTo>
                      <a:pt x="3385" y="1898"/>
                    </a:lnTo>
                    <a:lnTo>
                      <a:pt x="3369" y="2002"/>
                    </a:lnTo>
                    <a:lnTo>
                      <a:pt x="3346" y="2103"/>
                    </a:lnTo>
                    <a:lnTo>
                      <a:pt x="3317" y="2201"/>
                    </a:lnTo>
                    <a:lnTo>
                      <a:pt x="3284" y="2297"/>
                    </a:lnTo>
                    <a:lnTo>
                      <a:pt x="3244" y="2390"/>
                    </a:lnTo>
                    <a:lnTo>
                      <a:pt x="3199" y="2480"/>
                    </a:lnTo>
                    <a:lnTo>
                      <a:pt x="3148" y="2567"/>
                    </a:lnTo>
                    <a:lnTo>
                      <a:pt x="3093" y="2651"/>
                    </a:lnTo>
                    <a:lnTo>
                      <a:pt x="3033" y="2731"/>
                    </a:lnTo>
                    <a:lnTo>
                      <a:pt x="2968" y="2807"/>
                    </a:lnTo>
                    <a:lnTo>
                      <a:pt x="2899" y="2880"/>
                    </a:lnTo>
                    <a:lnTo>
                      <a:pt x="2826" y="2948"/>
                    </a:lnTo>
                    <a:lnTo>
                      <a:pt x="2750" y="3012"/>
                    </a:lnTo>
                    <a:lnTo>
                      <a:pt x="2669" y="3072"/>
                    </a:lnTo>
                    <a:lnTo>
                      <a:pt x="2585" y="3127"/>
                    </a:lnTo>
                    <a:lnTo>
                      <a:pt x="2497" y="3177"/>
                    </a:lnTo>
                    <a:lnTo>
                      <a:pt x="2406" y="3222"/>
                    </a:lnTo>
                    <a:lnTo>
                      <a:pt x="2313" y="3262"/>
                    </a:lnTo>
                    <a:lnTo>
                      <a:pt x="2216" y="3295"/>
                    </a:lnTo>
                    <a:lnTo>
                      <a:pt x="2117" y="3324"/>
                    </a:lnTo>
                    <a:lnTo>
                      <a:pt x="2015" y="3345"/>
                    </a:lnTo>
                    <a:lnTo>
                      <a:pt x="1912" y="3362"/>
                    </a:lnTo>
                    <a:lnTo>
                      <a:pt x="1806" y="3372"/>
                    </a:lnTo>
                    <a:lnTo>
                      <a:pt x="1699" y="3375"/>
                    </a:lnTo>
                    <a:lnTo>
                      <a:pt x="1591" y="3372"/>
                    </a:lnTo>
                    <a:lnTo>
                      <a:pt x="1486" y="3362"/>
                    </a:lnTo>
                    <a:lnTo>
                      <a:pt x="1382" y="3345"/>
                    </a:lnTo>
                    <a:lnTo>
                      <a:pt x="1281" y="3324"/>
                    </a:lnTo>
                    <a:lnTo>
                      <a:pt x="1182" y="3295"/>
                    </a:lnTo>
                    <a:lnTo>
                      <a:pt x="1085" y="3262"/>
                    </a:lnTo>
                    <a:lnTo>
                      <a:pt x="992" y="3222"/>
                    </a:lnTo>
                    <a:lnTo>
                      <a:pt x="900" y="3177"/>
                    </a:lnTo>
                    <a:lnTo>
                      <a:pt x="813" y="3127"/>
                    </a:lnTo>
                    <a:lnTo>
                      <a:pt x="729" y="3072"/>
                    </a:lnTo>
                    <a:lnTo>
                      <a:pt x="648" y="3012"/>
                    </a:lnTo>
                    <a:lnTo>
                      <a:pt x="571" y="2948"/>
                    </a:lnTo>
                    <a:lnTo>
                      <a:pt x="497" y="2880"/>
                    </a:lnTo>
                    <a:lnTo>
                      <a:pt x="429" y="2807"/>
                    </a:lnTo>
                    <a:lnTo>
                      <a:pt x="364" y="2731"/>
                    </a:lnTo>
                    <a:lnTo>
                      <a:pt x="305" y="2651"/>
                    </a:lnTo>
                    <a:lnTo>
                      <a:pt x="249" y="2567"/>
                    </a:lnTo>
                    <a:lnTo>
                      <a:pt x="199" y="2480"/>
                    </a:lnTo>
                    <a:lnTo>
                      <a:pt x="154" y="2390"/>
                    </a:lnTo>
                    <a:lnTo>
                      <a:pt x="114" y="2297"/>
                    </a:lnTo>
                    <a:lnTo>
                      <a:pt x="80" y="2201"/>
                    </a:lnTo>
                    <a:lnTo>
                      <a:pt x="52" y="2103"/>
                    </a:lnTo>
                    <a:lnTo>
                      <a:pt x="29" y="2002"/>
                    </a:lnTo>
                    <a:lnTo>
                      <a:pt x="13" y="1898"/>
                    </a:lnTo>
                    <a:lnTo>
                      <a:pt x="3" y="1794"/>
                    </a:lnTo>
                    <a:lnTo>
                      <a:pt x="0" y="1688"/>
                    </a:lnTo>
                    <a:lnTo>
                      <a:pt x="3" y="1581"/>
                    </a:lnTo>
                    <a:lnTo>
                      <a:pt x="13" y="1476"/>
                    </a:lnTo>
                    <a:lnTo>
                      <a:pt x="29" y="1374"/>
                    </a:lnTo>
                    <a:lnTo>
                      <a:pt x="52" y="1273"/>
                    </a:lnTo>
                    <a:lnTo>
                      <a:pt x="80" y="1174"/>
                    </a:lnTo>
                    <a:lnTo>
                      <a:pt x="114" y="1078"/>
                    </a:lnTo>
                    <a:lnTo>
                      <a:pt x="154" y="985"/>
                    </a:lnTo>
                    <a:lnTo>
                      <a:pt x="199" y="895"/>
                    </a:lnTo>
                    <a:lnTo>
                      <a:pt x="249" y="808"/>
                    </a:lnTo>
                    <a:lnTo>
                      <a:pt x="305" y="725"/>
                    </a:lnTo>
                    <a:lnTo>
                      <a:pt x="364" y="644"/>
                    </a:lnTo>
                    <a:lnTo>
                      <a:pt x="429" y="567"/>
                    </a:lnTo>
                    <a:lnTo>
                      <a:pt x="497" y="495"/>
                    </a:lnTo>
                    <a:lnTo>
                      <a:pt x="571" y="426"/>
                    </a:lnTo>
                    <a:lnTo>
                      <a:pt x="648" y="362"/>
                    </a:lnTo>
                    <a:lnTo>
                      <a:pt x="729" y="303"/>
                    </a:lnTo>
                    <a:lnTo>
                      <a:pt x="813" y="248"/>
                    </a:lnTo>
                    <a:lnTo>
                      <a:pt x="900" y="199"/>
                    </a:lnTo>
                    <a:lnTo>
                      <a:pt x="992" y="154"/>
                    </a:lnTo>
                    <a:lnTo>
                      <a:pt x="1085" y="114"/>
                    </a:lnTo>
                    <a:lnTo>
                      <a:pt x="1182" y="80"/>
                    </a:lnTo>
                    <a:lnTo>
                      <a:pt x="1281" y="52"/>
                    </a:lnTo>
                    <a:lnTo>
                      <a:pt x="1382" y="30"/>
                    </a:lnTo>
                    <a:lnTo>
                      <a:pt x="1486" y="14"/>
                    </a:lnTo>
                    <a:lnTo>
                      <a:pt x="1591" y="4"/>
                    </a:lnTo>
                    <a:lnTo>
                      <a:pt x="1699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4084" y="1676"/>
                <a:ext cx="56" cy="103"/>
              </a:xfrm>
              <a:custGeom>
                <a:avLst/>
                <a:gdLst>
                  <a:gd name="T0" fmla="*/ 58 w 678"/>
                  <a:gd name="T1" fmla="*/ 0 h 1234"/>
                  <a:gd name="T2" fmla="*/ 72 w 678"/>
                  <a:gd name="T3" fmla="*/ 3 h 1234"/>
                  <a:gd name="T4" fmla="*/ 86 w 678"/>
                  <a:gd name="T5" fmla="*/ 8 h 1234"/>
                  <a:gd name="T6" fmla="*/ 99 w 678"/>
                  <a:gd name="T7" fmla="*/ 17 h 1234"/>
                  <a:gd name="T8" fmla="*/ 661 w 678"/>
                  <a:gd name="T9" fmla="*/ 577 h 1234"/>
                  <a:gd name="T10" fmla="*/ 670 w 678"/>
                  <a:gd name="T11" fmla="*/ 588 h 1234"/>
                  <a:gd name="T12" fmla="*/ 676 w 678"/>
                  <a:gd name="T13" fmla="*/ 602 h 1234"/>
                  <a:gd name="T14" fmla="*/ 678 w 678"/>
                  <a:gd name="T15" fmla="*/ 617 h 1234"/>
                  <a:gd name="T16" fmla="*/ 676 w 678"/>
                  <a:gd name="T17" fmla="*/ 631 h 1234"/>
                  <a:gd name="T18" fmla="*/ 670 w 678"/>
                  <a:gd name="T19" fmla="*/ 645 h 1234"/>
                  <a:gd name="T20" fmla="*/ 661 w 678"/>
                  <a:gd name="T21" fmla="*/ 658 h 1234"/>
                  <a:gd name="T22" fmla="*/ 99 w 678"/>
                  <a:gd name="T23" fmla="*/ 1217 h 1234"/>
                  <a:gd name="T24" fmla="*/ 86 w 678"/>
                  <a:gd name="T25" fmla="*/ 1227 h 1234"/>
                  <a:gd name="T26" fmla="*/ 72 w 678"/>
                  <a:gd name="T27" fmla="*/ 1232 h 1234"/>
                  <a:gd name="T28" fmla="*/ 58 w 678"/>
                  <a:gd name="T29" fmla="*/ 1234 h 1234"/>
                  <a:gd name="T30" fmla="*/ 43 w 678"/>
                  <a:gd name="T31" fmla="*/ 1232 h 1234"/>
                  <a:gd name="T32" fmla="*/ 29 w 678"/>
                  <a:gd name="T33" fmla="*/ 1227 h 1234"/>
                  <a:gd name="T34" fmla="*/ 17 w 678"/>
                  <a:gd name="T35" fmla="*/ 1217 h 1234"/>
                  <a:gd name="T36" fmla="*/ 7 w 678"/>
                  <a:gd name="T37" fmla="*/ 1205 h 1234"/>
                  <a:gd name="T38" fmla="*/ 2 w 678"/>
                  <a:gd name="T39" fmla="*/ 1191 h 1234"/>
                  <a:gd name="T40" fmla="*/ 0 w 678"/>
                  <a:gd name="T41" fmla="*/ 1176 h 1234"/>
                  <a:gd name="T42" fmla="*/ 2 w 678"/>
                  <a:gd name="T43" fmla="*/ 1162 h 1234"/>
                  <a:gd name="T44" fmla="*/ 7 w 678"/>
                  <a:gd name="T45" fmla="*/ 1149 h 1234"/>
                  <a:gd name="T46" fmla="*/ 17 w 678"/>
                  <a:gd name="T47" fmla="*/ 1136 h 1234"/>
                  <a:gd name="T48" fmla="*/ 539 w 678"/>
                  <a:gd name="T49" fmla="*/ 617 h 1234"/>
                  <a:gd name="T50" fmla="*/ 17 w 678"/>
                  <a:gd name="T51" fmla="*/ 98 h 1234"/>
                  <a:gd name="T52" fmla="*/ 7 w 678"/>
                  <a:gd name="T53" fmla="*/ 86 h 1234"/>
                  <a:gd name="T54" fmla="*/ 2 w 678"/>
                  <a:gd name="T55" fmla="*/ 72 h 1234"/>
                  <a:gd name="T56" fmla="*/ 0 w 678"/>
                  <a:gd name="T57" fmla="*/ 58 h 1234"/>
                  <a:gd name="T58" fmla="*/ 2 w 678"/>
                  <a:gd name="T59" fmla="*/ 43 h 1234"/>
                  <a:gd name="T60" fmla="*/ 7 w 678"/>
                  <a:gd name="T61" fmla="*/ 29 h 1234"/>
                  <a:gd name="T62" fmla="*/ 17 w 678"/>
                  <a:gd name="T63" fmla="*/ 17 h 1234"/>
                  <a:gd name="T64" fmla="*/ 29 w 678"/>
                  <a:gd name="T65" fmla="*/ 8 h 1234"/>
                  <a:gd name="T66" fmla="*/ 43 w 678"/>
                  <a:gd name="T67" fmla="*/ 3 h 1234"/>
                  <a:gd name="T68" fmla="*/ 58 w 678"/>
                  <a:gd name="T69" fmla="*/ 0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78" h="1234">
                    <a:moveTo>
                      <a:pt x="58" y="0"/>
                    </a:moveTo>
                    <a:lnTo>
                      <a:pt x="72" y="3"/>
                    </a:lnTo>
                    <a:lnTo>
                      <a:pt x="86" y="8"/>
                    </a:lnTo>
                    <a:lnTo>
                      <a:pt x="99" y="17"/>
                    </a:lnTo>
                    <a:lnTo>
                      <a:pt x="661" y="577"/>
                    </a:lnTo>
                    <a:lnTo>
                      <a:pt x="670" y="588"/>
                    </a:lnTo>
                    <a:lnTo>
                      <a:pt x="676" y="602"/>
                    </a:lnTo>
                    <a:lnTo>
                      <a:pt x="678" y="617"/>
                    </a:lnTo>
                    <a:lnTo>
                      <a:pt x="676" y="631"/>
                    </a:lnTo>
                    <a:lnTo>
                      <a:pt x="670" y="645"/>
                    </a:lnTo>
                    <a:lnTo>
                      <a:pt x="661" y="658"/>
                    </a:lnTo>
                    <a:lnTo>
                      <a:pt x="99" y="1217"/>
                    </a:lnTo>
                    <a:lnTo>
                      <a:pt x="86" y="1227"/>
                    </a:lnTo>
                    <a:lnTo>
                      <a:pt x="72" y="1232"/>
                    </a:lnTo>
                    <a:lnTo>
                      <a:pt x="58" y="1234"/>
                    </a:lnTo>
                    <a:lnTo>
                      <a:pt x="43" y="1232"/>
                    </a:lnTo>
                    <a:lnTo>
                      <a:pt x="29" y="1227"/>
                    </a:lnTo>
                    <a:lnTo>
                      <a:pt x="17" y="1217"/>
                    </a:lnTo>
                    <a:lnTo>
                      <a:pt x="7" y="1205"/>
                    </a:lnTo>
                    <a:lnTo>
                      <a:pt x="2" y="1191"/>
                    </a:lnTo>
                    <a:lnTo>
                      <a:pt x="0" y="1176"/>
                    </a:lnTo>
                    <a:lnTo>
                      <a:pt x="2" y="1162"/>
                    </a:lnTo>
                    <a:lnTo>
                      <a:pt x="7" y="1149"/>
                    </a:lnTo>
                    <a:lnTo>
                      <a:pt x="17" y="1136"/>
                    </a:lnTo>
                    <a:lnTo>
                      <a:pt x="539" y="617"/>
                    </a:lnTo>
                    <a:lnTo>
                      <a:pt x="17" y="98"/>
                    </a:lnTo>
                    <a:lnTo>
                      <a:pt x="7" y="86"/>
                    </a:lnTo>
                    <a:lnTo>
                      <a:pt x="2" y="72"/>
                    </a:lnTo>
                    <a:lnTo>
                      <a:pt x="0" y="58"/>
                    </a:lnTo>
                    <a:lnTo>
                      <a:pt x="2" y="43"/>
                    </a:lnTo>
                    <a:lnTo>
                      <a:pt x="7" y="29"/>
                    </a:lnTo>
                    <a:lnTo>
                      <a:pt x="17" y="17"/>
                    </a:lnTo>
                    <a:lnTo>
                      <a:pt x="29" y="8"/>
                    </a:lnTo>
                    <a:lnTo>
                      <a:pt x="43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7" name="Picture 6" descr="Screen Shot 2016-10-06 at 10.31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84200"/>
            <a:ext cx="5753100" cy="574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88881" y="1524000"/>
            <a:ext cx="4136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Decide what you want?</a:t>
            </a:r>
          </a:p>
          <a:p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is-IS" sz="2400" dirty="0">
                <a:solidFill>
                  <a:prstClr val="white"/>
                </a:solidFill>
              </a:rPr>
              <a:t>… Life, emotional, financial, etc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6938" y="3810000"/>
            <a:ext cx="3812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      Why do you set this goal? 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172201" y="5105400"/>
            <a:ext cx="5867400" cy="701850"/>
            <a:chOff x="6142891" y="3464934"/>
            <a:chExt cx="5087815" cy="701850"/>
          </a:xfrm>
        </p:grpSpPr>
        <p:sp>
          <p:nvSpPr>
            <p:cNvPr id="22" name="Rounded Rectangle 21"/>
            <p:cNvSpPr/>
            <p:nvPr/>
          </p:nvSpPr>
          <p:spPr>
            <a:xfrm>
              <a:off x="6142891" y="3464934"/>
              <a:ext cx="5087815" cy="70185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4675"/>
              <a:r>
                <a:rPr lang="en-US" sz="3200" b="1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Decide when do you want it</a:t>
              </a:r>
            </a:p>
          </p:txBody>
        </p:sp>
        <p:grpSp>
          <p:nvGrpSpPr>
            <p:cNvPr id="23" name="Group 4"/>
            <p:cNvGrpSpPr>
              <a:grpSpLocks noChangeAspect="1"/>
            </p:cNvGrpSpPr>
            <p:nvPr/>
          </p:nvGrpSpPr>
          <p:grpSpPr bwMode="auto">
            <a:xfrm>
              <a:off x="6290723" y="3592815"/>
              <a:ext cx="449263" cy="446088"/>
              <a:chOff x="3965" y="1623"/>
              <a:chExt cx="283" cy="281"/>
            </a:xfrm>
            <a:solidFill>
              <a:schemeClr val="accent6"/>
            </a:solidFill>
          </p:grpSpPr>
          <p:sp>
            <p:nvSpPr>
              <p:cNvPr id="24" name="Freeform 6"/>
              <p:cNvSpPr>
                <a:spLocks noEditPoints="1"/>
              </p:cNvSpPr>
              <p:nvPr/>
            </p:nvSpPr>
            <p:spPr bwMode="auto">
              <a:xfrm>
                <a:off x="3965" y="1623"/>
                <a:ext cx="283" cy="281"/>
              </a:xfrm>
              <a:custGeom>
                <a:avLst/>
                <a:gdLst>
                  <a:gd name="T0" fmla="*/ 1392 w 3398"/>
                  <a:gd name="T1" fmla="*/ 144 h 3375"/>
                  <a:gd name="T2" fmla="*/ 1015 w 3398"/>
                  <a:gd name="T3" fmla="*/ 268 h 3375"/>
                  <a:gd name="T4" fmla="*/ 687 w 3398"/>
                  <a:gd name="T5" fmla="*/ 478 h 3375"/>
                  <a:gd name="T6" fmla="*/ 421 w 3398"/>
                  <a:gd name="T7" fmla="*/ 759 h 3375"/>
                  <a:gd name="T8" fmla="*/ 230 w 3398"/>
                  <a:gd name="T9" fmla="*/ 1099 h 3375"/>
                  <a:gd name="T10" fmla="*/ 128 w 3398"/>
                  <a:gd name="T11" fmla="*/ 1483 h 3375"/>
                  <a:gd name="T12" fmla="*/ 128 w 3398"/>
                  <a:gd name="T13" fmla="*/ 1892 h 3375"/>
                  <a:gd name="T14" fmla="*/ 230 w 3398"/>
                  <a:gd name="T15" fmla="*/ 2277 h 3375"/>
                  <a:gd name="T16" fmla="*/ 421 w 3398"/>
                  <a:gd name="T17" fmla="*/ 2616 h 3375"/>
                  <a:gd name="T18" fmla="*/ 687 w 3398"/>
                  <a:gd name="T19" fmla="*/ 2897 h 3375"/>
                  <a:gd name="T20" fmla="*/ 1015 w 3398"/>
                  <a:gd name="T21" fmla="*/ 3107 h 3375"/>
                  <a:gd name="T22" fmla="*/ 1392 w 3398"/>
                  <a:gd name="T23" fmla="*/ 3231 h 3375"/>
                  <a:gd name="T24" fmla="*/ 1802 w 3398"/>
                  <a:gd name="T25" fmla="*/ 3257 h 3375"/>
                  <a:gd name="T26" fmla="*/ 2198 w 3398"/>
                  <a:gd name="T27" fmla="*/ 3180 h 3375"/>
                  <a:gd name="T28" fmla="*/ 2553 w 3398"/>
                  <a:gd name="T29" fmla="*/ 3011 h 3375"/>
                  <a:gd name="T30" fmla="*/ 2852 w 3398"/>
                  <a:gd name="T31" fmla="*/ 2764 h 3375"/>
                  <a:gd name="T32" fmla="*/ 3082 w 3398"/>
                  <a:gd name="T33" fmla="*/ 2452 h 3375"/>
                  <a:gd name="T34" fmla="*/ 3230 w 3398"/>
                  <a:gd name="T35" fmla="*/ 2089 h 3375"/>
                  <a:gd name="T36" fmla="*/ 3283 w 3398"/>
                  <a:gd name="T37" fmla="*/ 1688 h 3375"/>
                  <a:gd name="T38" fmla="*/ 3230 w 3398"/>
                  <a:gd name="T39" fmla="*/ 1286 h 3375"/>
                  <a:gd name="T40" fmla="*/ 3082 w 3398"/>
                  <a:gd name="T41" fmla="*/ 922 h 3375"/>
                  <a:gd name="T42" fmla="*/ 2852 w 3398"/>
                  <a:gd name="T43" fmla="*/ 610 h 3375"/>
                  <a:gd name="T44" fmla="*/ 2553 w 3398"/>
                  <a:gd name="T45" fmla="*/ 363 h 3375"/>
                  <a:gd name="T46" fmla="*/ 2198 w 3398"/>
                  <a:gd name="T47" fmla="*/ 195 h 3375"/>
                  <a:gd name="T48" fmla="*/ 1802 w 3398"/>
                  <a:gd name="T49" fmla="*/ 118 h 3375"/>
                  <a:gd name="T50" fmla="*/ 1806 w 3398"/>
                  <a:gd name="T51" fmla="*/ 4 h 3375"/>
                  <a:gd name="T52" fmla="*/ 2216 w 3398"/>
                  <a:gd name="T53" fmla="*/ 80 h 3375"/>
                  <a:gd name="T54" fmla="*/ 2585 w 3398"/>
                  <a:gd name="T55" fmla="*/ 248 h 3375"/>
                  <a:gd name="T56" fmla="*/ 2899 w 3398"/>
                  <a:gd name="T57" fmla="*/ 495 h 3375"/>
                  <a:gd name="T58" fmla="*/ 3148 w 3398"/>
                  <a:gd name="T59" fmla="*/ 808 h 3375"/>
                  <a:gd name="T60" fmla="*/ 3317 w 3398"/>
                  <a:gd name="T61" fmla="*/ 1174 h 3375"/>
                  <a:gd name="T62" fmla="*/ 3395 w 3398"/>
                  <a:gd name="T63" fmla="*/ 1581 h 3375"/>
                  <a:gd name="T64" fmla="*/ 3369 w 3398"/>
                  <a:gd name="T65" fmla="*/ 2002 h 3375"/>
                  <a:gd name="T66" fmla="*/ 3244 w 3398"/>
                  <a:gd name="T67" fmla="*/ 2390 h 3375"/>
                  <a:gd name="T68" fmla="*/ 3033 w 3398"/>
                  <a:gd name="T69" fmla="*/ 2731 h 3375"/>
                  <a:gd name="T70" fmla="*/ 2750 w 3398"/>
                  <a:gd name="T71" fmla="*/ 3012 h 3375"/>
                  <a:gd name="T72" fmla="*/ 2406 w 3398"/>
                  <a:gd name="T73" fmla="*/ 3222 h 3375"/>
                  <a:gd name="T74" fmla="*/ 2015 w 3398"/>
                  <a:gd name="T75" fmla="*/ 3345 h 3375"/>
                  <a:gd name="T76" fmla="*/ 1591 w 3398"/>
                  <a:gd name="T77" fmla="*/ 3372 h 3375"/>
                  <a:gd name="T78" fmla="*/ 1182 w 3398"/>
                  <a:gd name="T79" fmla="*/ 3295 h 3375"/>
                  <a:gd name="T80" fmla="*/ 813 w 3398"/>
                  <a:gd name="T81" fmla="*/ 3127 h 3375"/>
                  <a:gd name="T82" fmla="*/ 497 w 3398"/>
                  <a:gd name="T83" fmla="*/ 2880 h 3375"/>
                  <a:gd name="T84" fmla="*/ 249 w 3398"/>
                  <a:gd name="T85" fmla="*/ 2567 h 3375"/>
                  <a:gd name="T86" fmla="*/ 80 w 3398"/>
                  <a:gd name="T87" fmla="*/ 2201 h 3375"/>
                  <a:gd name="T88" fmla="*/ 3 w 3398"/>
                  <a:gd name="T89" fmla="*/ 1794 h 3375"/>
                  <a:gd name="T90" fmla="*/ 29 w 3398"/>
                  <a:gd name="T91" fmla="*/ 1374 h 3375"/>
                  <a:gd name="T92" fmla="*/ 154 w 3398"/>
                  <a:gd name="T93" fmla="*/ 985 h 3375"/>
                  <a:gd name="T94" fmla="*/ 364 w 3398"/>
                  <a:gd name="T95" fmla="*/ 644 h 3375"/>
                  <a:gd name="T96" fmla="*/ 648 w 3398"/>
                  <a:gd name="T97" fmla="*/ 362 h 3375"/>
                  <a:gd name="T98" fmla="*/ 992 w 3398"/>
                  <a:gd name="T99" fmla="*/ 154 h 3375"/>
                  <a:gd name="T100" fmla="*/ 1382 w 3398"/>
                  <a:gd name="T101" fmla="*/ 30 h 3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98" h="3375">
                    <a:moveTo>
                      <a:pt x="1699" y="114"/>
                    </a:moveTo>
                    <a:lnTo>
                      <a:pt x="1594" y="118"/>
                    </a:lnTo>
                    <a:lnTo>
                      <a:pt x="1492" y="128"/>
                    </a:lnTo>
                    <a:lnTo>
                      <a:pt x="1392" y="144"/>
                    </a:lnTo>
                    <a:lnTo>
                      <a:pt x="1294" y="167"/>
                    </a:lnTo>
                    <a:lnTo>
                      <a:pt x="1198" y="195"/>
                    </a:lnTo>
                    <a:lnTo>
                      <a:pt x="1106" y="229"/>
                    </a:lnTo>
                    <a:lnTo>
                      <a:pt x="1015" y="268"/>
                    </a:lnTo>
                    <a:lnTo>
                      <a:pt x="928" y="313"/>
                    </a:lnTo>
                    <a:lnTo>
                      <a:pt x="844" y="363"/>
                    </a:lnTo>
                    <a:lnTo>
                      <a:pt x="764" y="419"/>
                    </a:lnTo>
                    <a:lnTo>
                      <a:pt x="687" y="478"/>
                    </a:lnTo>
                    <a:lnTo>
                      <a:pt x="614" y="542"/>
                    </a:lnTo>
                    <a:lnTo>
                      <a:pt x="546" y="610"/>
                    </a:lnTo>
                    <a:lnTo>
                      <a:pt x="481" y="683"/>
                    </a:lnTo>
                    <a:lnTo>
                      <a:pt x="421" y="759"/>
                    </a:lnTo>
                    <a:lnTo>
                      <a:pt x="365" y="839"/>
                    </a:lnTo>
                    <a:lnTo>
                      <a:pt x="315" y="922"/>
                    </a:lnTo>
                    <a:lnTo>
                      <a:pt x="270" y="1009"/>
                    </a:lnTo>
                    <a:lnTo>
                      <a:pt x="230" y="1099"/>
                    </a:lnTo>
                    <a:lnTo>
                      <a:pt x="196" y="1191"/>
                    </a:lnTo>
                    <a:lnTo>
                      <a:pt x="167" y="1286"/>
                    </a:lnTo>
                    <a:lnTo>
                      <a:pt x="144" y="1383"/>
                    </a:lnTo>
                    <a:lnTo>
                      <a:pt x="128" y="1483"/>
                    </a:lnTo>
                    <a:lnTo>
                      <a:pt x="118" y="1584"/>
                    </a:lnTo>
                    <a:lnTo>
                      <a:pt x="115" y="1688"/>
                    </a:lnTo>
                    <a:lnTo>
                      <a:pt x="118" y="1790"/>
                    </a:lnTo>
                    <a:lnTo>
                      <a:pt x="128" y="1892"/>
                    </a:lnTo>
                    <a:lnTo>
                      <a:pt x="144" y="1991"/>
                    </a:lnTo>
                    <a:lnTo>
                      <a:pt x="167" y="2089"/>
                    </a:lnTo>
                    <a:lnTo>
                      <a:pt x="196" y="2184"/>
                    </a:lnTo>
                    <a:lnTo>
                      <a:pt x="230" y="2277"/>
                    </a:lnTo>
                    <a:lnTo>
                      <a:pt x="270" y="2366"/>
                    </a:lnTo>
                    <a:lnTo>
                      <a:pt x="315" y="2452"/>
                    </a:lnTo>
                    <a:lnTo>
                      <a:pt x="365" y="2536"/>
                    </a:lnTo>
                    <a:lnTo>
                      <a:pt x="421" y="2616"/>
                    </a:lnTo>
                    <a:lnTo>
                      <a:pt x="481" y="2692"/>
                    </a:lnTo>
                    <a:lnTo>
                      <a:pt x="546" y="2764"/>
                    </a:lnTo>
                    <a:lnTo>
                      <a:pt x="614" y="2833"/>
                    </a:lnTo>
                    <a:lnTo>
                      <a:pt x="687" y="2897"/>
                    </a:lnTo>
                    <a:lnTo>
                      <a:pt x="764" y="2957"/>
                    </a:lnTo>
                    <a:lnTo>
                      <a:pt x="844" y="3011"/>
                    </a:lnTo>
                    <a:lnTo>
                      <a:pt x="928" y="3062"/>
                    </a:lnTo>
                    <a:lnTo>
                      <a:pt x="1015" y="3107"/>
                    </a:lnTo>
                    <a:lnTo>
                      <a:pt x="1106" y="3146"/>
                    </a:lnTo>
                    <a:lnTo>
                      <a:pt x="1198" y="3180"/>
                    </a:lnTo>
                    <a:lnTo>
                      <a:pt x="1294" y="3208"/>
                    </a:lnTo>
                    <a:lnTo>
                      <a:pt x="1392" y="3231"/>
                    </a:lnTo>
                    <a:lnTo>
                      <a:pt x="1492" y="3248"/>
                    </a:lnTo>
                    <a:lnTo>
                      <a:pt x="1594" y="3257"/>
                    </a:lnTo>
                    <a:lnTo>
                      <a:pt x="1699" y="3260"/>
                    </a:lnTo>
                    <a:lnTo>
                      <a:pt x="1802" y="3257"/>
                    </a:lnTo>
                    <a:lnTo>
                      <a:pt x="1905" y="3248"/>
                    </a:lnTo>
                    <a:lnTo>
                      <a:pt x="2005" y="3231"/>
                    </a:lnTo>
                    <a:lnTo>
                      <a:pt x="2103" y="3208"/>
                    </a:lnTo>
                    <a:lnTo>
                      <a:pt x="2198" y="3180"/>
                    </a:lnTo>
                    <a:lnTo>
                      <a:pt x="2292" y="3146"/>
                    </a:lnTo>
                    <a:lnTo>
                      <a:pt x="2382" y="3107"/>
                    </a:lnTo>
                    <a:lnTo>
                      <a:pt x="2469" y="3062"/>
                    </a:lnTo>
                    <a:lnTo>
                      <a:pt x="2553" y="3011"/>
                    </a:lnTo>
                    <a:lnTo>
                      <a:pt x="2633" y="2957"/>
                    </a:lnTo>
                    <a:lnTo>
                      <a:pt x="2710" y="2897"/>
                    </a:lnTo>
                    <a:lnTo>
                      <a:pt x="2783" y="2833"/>
                    </a:lnTo>
                    <a:lnTo>
                      <a:pt x="2852" y="2764"/>
                    </a:lnTo>
                    <a:lnTo>
                      <a:pt x="2917" y="2692"/>
                    </a:lnTo>
                    <a:lnTo>
                      <a:pt x="2977" y="2616"/>
                    </a:lnTo>
                    <a:lnTo>
                      <a:pt x="3032" y="2536"/>
                    </a:lnTo>
                    <a:lnTo>
                      <a:pt x="3082" y="2452"/>
                    </a:lnTo>
                    <a:lnTo>
                      <a:pt x="3128" y="2366"/>
                    </a:lnTo>
                    <a:lnTo>
                      <a:pt x="3167" y="2277"/>
                    </a:lnTo>
                    <a:lnTo>
                      <a:pt x="3202" y="2184"/>
                    </a:lnTo>
                    <a:lnTo>
                      <a:pt x="3230" y="2089"/>
                    </a:lnTo>
                    <a:lnTo>
                      <a:pt x="3253" y="1991"/>
                    </a:lnTo>
                    <a:lnTo>
                      <a:pt x="3270" y="1892"/>
                    </a:lnTo>
                    <a:lnTo>
                      <a:pt x="3279" y="1790"/>
                    </a:lnTo>
                    <a:lnTo>
                      <a:pt x="3283" y="1688"/>
                    </a:lnTo>
                    <a:lnTo>
                      <a:pt x="3279" y="1584"/>
                    </a:lnTo>
                    <a:lnTo>
                      <a:pt x="3270" y="1483"/>
                    </a:lnTo>
                    <a:lnTo>
                      <a:pt x="3253" y="1383"/>
                    </a:lnTo>
                    <a:lnTo>
                      <a:pt x="3230" y="1286"/>
                    </a:lnTo>
                    <a:lnTo>
                      <a:pt x="3202" y="1191"/>
                    </a:lnTo>
                    <a:lnTo>
                      <a:pt x="3167" y="1099"/>
                    </a:lnTo>
                    <a:lnTo>
                      <a:pt x="3128" y="1009"/>
                    </a:lnTo>
                    <a:lnTo>
                      <a:pt x="3082" y="922"/>
                    </a:lnTo>
                    <a:lnTo>
                      <a:pt x="3032" y="839"/>
                    </a:lnTo>
                    <a:lnTo>
                      <a:pt x="2977" y="759"/>
                    </a:lnTo>
                    <a:lnTo>
                      <a:pt x="2917" y="683"/>
                    </a:lnTo>
                    <a:lnTo>
                      <a:pt x="2852" y="610"/>
                    </a:lnTo>
                    <a:lnTo>
                      <a:pt x="2783" y="542"/>
                    </a:lnTo>
                    <a:lnTo>
                      <a:pt x="2710" y="478"/>
                    </a:lnTo>
                    <a:lnTo>
                      <a:pt x="2633" y="419"/>
                    </a:lnTo>
                    <a:lnTo>
                      <a:pt x="2553" y="363"/>
                    </a:lnTo>
                    <a:lnTo>
                      <a:pt x="2469" y="313"/>
                    </a:lnTo>
                    <a:lnTo>
                      <a:pt x="2382" y="268"/>
                    </a:lnTo>
                    <a:lnTo>
                      <a:pt x="2292" y="229"/>
                    </a:lnTo>
                    <a:lnTo>
                      <a:pt x="2198" y="195"/>
                    </a:lnTo>
                    <a:lnTo>
                      <a:pt x="2103" y="167"/>
                    </a:lnTo>
                    <a:lnTo>
                      <a:pt x="2005" y="144"/>
                    </a:lnTo>
                    <a:lnTo>
                      <a:pt x="1905" y="128"/>
                    </a:lnTo>
                    <a:lnTo>
                      <a:pt x="1802" y="118"/>
                    </a:lnTo>
                    <a:lnTo>
                      <a:pt x="1699" y="114"/>
                    </a:lnTo>
                    <a:close/>
                    <a:moveTo>
                      <a:pt x="1699" y="0"/>
                    </a:moveTo>
                    <a:lnTo>
                      <a:pt x="1699" y="0"/>
                    </a:lnTo>
                    <a:lnTo>
                      <a:pt x="1806" y="4"/>
                    </a:lnTo>
                    <a:lnTo>
                      <a:pt x="1912" y="14"/>
                    </a:lnTo>
                    <a:lnTo>
                      <a:pt x="2015" y="30"/>
                    </a:lnTo>
                    <a:lnTo>
                      <a:pt x="2117" y="52"/>
                    </a:lnTo>
                    <a:lnTo>
                      <a:pt x="2216" y="80"/>
                    </a:lnTo>
                    <a:lnTo>
                      <a:pt x="2313" y="114"/>
                    </a:lnTo>
                    <a:lnTo>
                      <a:pt x="2406" y="154"/>
                    </a:lnTo>
                    <a:lnTo>
                      <a:pt x="2497" y="199"/>
                    </a:lnTo>
                    <a:lnTo>
                      <a:pt x="2585" y="248"/>
                    </a:lnTo>
                    <a:lnTo>
                      <a:pt x="2669" y="303"/>
                    </a:lnTo>
                    <a:lnTo>
                      <a:pt x="2750" y="362"/>
                    </a:lnTo>
                    <a:lnTo>
                      <a:pt x="2826" y="426"/>
                    </a:lnTo>
                    <a:lnTo>
                      <a:pt x="2899" y="495"/>
                    </a:lnTo>
                    <a:lnTo>
                      <a:pt x="2968" y="567"/>
                    </a:lnTo>
                    <a:lnTo>
                      <a:pt x="3033" y="644"/>
                    </a:lnTo>
                    <a:lnTo>
                      <a:pt x="3093" y="725"/>
                    </a:lnTo>
                    <a:lnTo>
                      <a:pt x="3148" y="808"/>
                    </a:lnTo>
                    <a:lnTo>
                      <a:pt x="3199" y="895"/>
                    </a:lnTo>
                    <a:lnTo>
                      <a:pt x="3244" y="985"/>
                    </a:lnTo>
                    <a:lnTo>
                      <a:pt x="3284" y="1078"/>
                    </a:lnTo>
                    <a:lnTo>
                      <a:pt x="3317" y="1174"/>
                    </a:lnTo>
                    <a:lnTo>
                      <a:pt x="3346" y="1273"/>
                    </a:lnTo>
                    <a:lnTo>
                      <a:pt x="3369" y="1374"/>
                    </a:lnTo>
                    <a:lnTo>
                      <a:pt x="3385" y="1476"/>
                    </a:lnTo>
                    <a:lnTo>
                      <a:pt x="3395" y="1581"/>
                    </a:lnTo>
                    <a:lnTo>
                      <a:pt x="3398" y="1688"/>
                    </a:lnTo>
                    <a:lnTo>
                      <a:pt x="3395" y="1794"/>
                    </a:lnTo>
                    <a:lnTo>
                      <a:pt x="3385" y="1898"/>
                    </a:lnTo>
                    <a:lnTo>
                      <a:pt x="3369" y="2002"/>
                    </a:lnTo>
                    <a:lnTo>
                      <a:pt x="3346" y="2103"/>
                    </a:lnTo>
                    <a:lnTo>
                      <a:pt x="3317" y="2201"/>
                    </a:lnTo>
                    <a:lnTo>
                      <a:pt x="3284" y="2297"/>
                    </a:lnTo>
                    <a:lnTo>
                      <a:pt x="3244" y="2390"/>
                    </a:lnTo>
                    <a:lnTo>
                      <a:pt x="3199" y="2480"/>
                    </a:lnTo>
                    <a:lnTo>
                      <a:pt x="3148" y="2567"/>
                    </a:lnTo>
                    <a:lnTo>
                      <a:pt x="3093" y="2651"/>
                    </a:lnTo>
                    <a:lnTo>
                      <a:pt x="3033" y="2731"/>
                    </a:lnTo>
                    <a:lnTo>
                      <a:pt x="2968" y="2807"/>
                    </a:lnTo>
                    <a:lnTo>
                      <a:pt x="2899" y="2880"/>
                    </a:lnTo>
                    <a:lnTo>
                      <a:pt x="2826" y="2948"/>
                    </a:lnTo>
                    <a:lnTo>
                      <a:pt x="2750" y="3012"/>
                    </a:lnTo>
                    <a:lnTo>
                      <a:pt x="2669" y="3072"/>
                    </a:lnTo>
                    <a:lnTo>
                      <a:pt x="2585" y="3127"/>
                    </a:lnTo>
                    <a:lnTo>
                      <a:pt x="2497" y="3177"/>
                    </a:lnTo>
                    <a:lnTo>
                      <a:pt x="2406" y="3222"/>
                    </a:lnTo>
                    <a:lnTo>
                      <a:pt x="2313" y="3262"/>
                    </a:lnTo>
                    <a:lnTo>
                      <a:pt x="2216" y="3295"/>
                    </a:lnTo>
                    <a:lnTo>
                      <a:pt x="2117" y="3324"/>
                    </a:lnTo>
                    <a:lnTo>
                      <a:pt x="2015" y="3345"/>
                    </a:lnTo>
                    <a:lnTo>
                      <a:pt x="1912" y="3362"/>
                    </a:lnTo>
                    <a:lnTo>
                      <a:pt x="1806" y="3372"/>
                    </a:lnTo>
                    <a:lnTo>
                      <a:pt x="1699" y="3375"/>
                    </a:lnTo>
                    <a:lnTo>
                      <a:pt x="1591" y="3372"/>
                    </a:lnTo>
                    <a:lnTo>
                      <a:pt x="1486" y="3362"/>
                    </a:lnTo>
                    <a:lnTo>
                      <a:pt x="1382" y="3345"/>
                    </a:lnTo>
                    <a:lnTo>
                      <a:pt x="1281" y="3324"/>
                    </a:lnTo>
                    <a:lnTo>
                      <a:pt x="1182" y="3295"/>
                    </a:lnTo>
                    <a:lnTo>
                      <a:pt x="1085" y="3262"/>
                    </a:lnTo>
                    <a:lnTo>
                      <a:pt x="992" y="3222"/>
                    </a:lnTo>
                    <a:lnTo>
                      <a:pt x="900" y="3177"/>
                    </a:lnTo>
                    <a:lnTo>
                      <a:pt x="813" y="3127"/>
                    </a:lnTo>
                    <a:lnTo>
                      <a:pt x="729" y="3072"/>
                    </a:lnTo>
                    <a:lnTo>
                      <a:pt x="648" y="3012"/>
                    </a:lnTo>
                    <a:lnTo>
                      <a:pt x="571" y="2948"/>
                    </a:lnTo>
                    <a:lnTo>
                      <a:pt x="497" y="2880"/>
                    </a:lnTo>
                    <a:lnTo>
                      <a:pt x="429" y="2807"/>
                    </a:lnTo>
                    <a:lnTo>
                      <a:pt x="364" y="2731"/>
                    </a:lnTo>
                    <a:lnTo>
                      <a:pt x="305" y="2651"/>
                    </a:lnTo>
                    <a:lnTo>
                      <a:pt x="249" y="2567"/>
                    </a:lnTo>
                    <a:lnTo>
                      <a:pt x="199" y="2480"/>
                    </a:lnTo>
                    <a:lnTo>
                      <a:pt x="154" y="2390"/>
                    </a:lnTo>
                    <a:lnTo>
                      <a:pt x="114" y="2297"/>
                    </a:lnTo>
                    <a:lnTo>
                      <a:pt x="80" y="2201"/>
                    </a:lnTo>
                    <a:lnTo>
                      <a:pt x="52" y="2103"/>
                    </a:lnTo>
                    <a:lnTo>
                      <a:pt x="29" y="2002"/>
                    </a:lnTo>
                    <a:lnTo>
                      <a:pt x="13" y="1898"/>
                    </a:lnTo>
                    <a:lnTo>
                      <a:pt x="3" y="1794"/>
                    </a:lnTo>
                    <a:lnTo>
                      <a:pt x="0" y="1688"/>
                    </a:lnTo>
                    <a:lnTo>
                      <a:pt x="3" y="1581"/>
                    </a:lnTo>
                    <a:lnTo>
                      <a:pt x="13" y="1476"/>
                    </a:lnTo>
                    <a:lnTo>
                      <a:pt x="29" y="1374"/>
                    </a:lnTo>
                    <a:lnTo>
                      <a:pt x="52" y="1273"/>
                    </a:lnTo>
                    <a:lnTo>
                      <a:pt x="80" y="1174"/>
                    </a:lnTo>
                    <a:lnTo>
                      <a:pt x="114" y="1078"/>
                    </a:lnTo>
                    <a:lnTo>
                      <a:pt x="154" y="985"/>
                    </a:lnTo>
                    <a:lnTo>
                      <a:pt x="199" y="895"/>
                    </a:lnTo>
                    <a:lnTo>
                      <a:pt x="249" y="808"/>
                    </a:lnTo>
                    <a:lnTo>
                      <a:pt x="305" y="725"/>
                    </a:lnTo>
                    <a:lnTo>
                      <a:pt x="364" y="644"/>
                    </a:lnTo>
                    <a:lnTo>
                      <a:pt x="429" y="567"/>
                    </a:lnTo>
                    <a:lnTo>
                      <a:pt x="497" y="495"/>
                    </a:lnTo>
                    <a:lnTo>
                      <a:pt x="571" y="426"/>
                    </a:lnTo>
                    <a:lnTo>
                      <a:pt x="648" y="362"/>
                    </a:lnTo>
                    <a:lnTo>
                      <a:pt x="729" y="303"/>
                    </a:lnTo>
                    <a:lnTo>
                      <a:pt x="813" y="248"/>
                    </a:lnTo>
                    <a:lnTo>
                      <a:pt x="900" y="199"/>
                    </a:lnTo>
                    <a:lnTo>
                      <a:pt x="992" y="154"/>
                    </a:lnTo>
                    <a:lnTo>
                      <a:pt x="1085" y="114"/>
                    </a:lnTo>
                    <a:lnTo>
                      <a:pt x="1182" y="80"/>
                    </a:lnTo>
                    <a:lnTo>
                      <a:pt x="1281" y="52"/>
                    </a:lnTo>
                    <a:lnTo>
                      <a:pt x="1382" y="30"/>
                    </a:lnTo>
                    <a:lnTo>
                      <a:pt x="1486" y="14"/>
                    </a:lnTo>
                    <a:lnTo>
                      <a:pt x="1591" y="4"/>
                    </a:lnTo>
                    <a:lnTo>
                      <a:pt x="1699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7"/>
              <p:cNvSpPr>
                <a:spLocks/>
              </p:cNvSpPr>
              <p:nvPr/>
            </p:nvSpPr>
            <p:spPr bwMode="auto">
              <a:xfrm>
                <a:off x="4084" y="1710"/>
                <a:ext cx="56" cy="103"/>
              </a:xfrm>
              <a:custGeom>
                <a:avLst/>
                <a:gdLst>
                  <a:gd name="T0" fmla="*/ 58 w 678"/>
                  <a:gd name="T1" fmla="*/ 0 h 1234"/>
                  <a:gd name="T2" fmla="*/ 72 w 678"/>
                  <a:gd name="T3" fmla="*/ 3 h 1234"/>
                  <a:gd name="T4" fmla="*/ 86 w 678"/>
                  <a:gd name="T5" fmla="*/ 8 h 1234"/>
                  <a:gd name="T6" fmla="*/ 99 w 678"/>
                  <a:gd name="T7" fmla="*/ 17 h 1234"/>
                  <a:gd name="T8" fmla="*/ 661 w 678"/>
                  <a:gd name="T9" fmla="*/ 577 h 1234"/>
                  <a:gd name="T10" fmla="*/ 670 w 678"/>
                  <a:gd name="T11" fmla="*/ 588 h 1234"/>
                  <a:gd name="T12" fmla="*/ 676 w 678"/>
                  <a:gd name="T13" fmla="*/ 602 h 1234"/>
                  <a:gd name="T14" fmla="*/ 678 w 678"/>
                  <a:gd name="T15" fmla="*/ 617 h 1234"/>
                  <a:gd name="T16" fmla="*/ 676 w 678"/>
                  <a:gd name="T17" fmla="*/ 631 h 1234"/>
                  <a:gd name="T18" fmla="*/ 670 w 678"/>
                  <a:gd name="T19" fmla="*/ 645 h 1234"/>
                  <a:gd name="T20" fmla="*/ 661 w 678"/>
                  <a:gd name="T21" fmla="*/ 658 h 1234"/>
                  <a:gd name="T22" fmla="*/ 99 w 678"/>
                  <a:gd name="T23" fmla="*/ 1217 h 1234"/>
                  <a:gd name="T24" fmla="*/ 86 w 678"/>
                  <a:gd name="T25" fmla="*/ 1227 h 1234"/>
                  <a:gd name="T26" fmla="*/ 72 w 678"/>
                  <a:gd name="T27" fmla="*/ 1232 h 1234"/>
                  <a:gd name="T28" fmla="*/ 58 w 678"/>
                  <a:gd name="T29" fmla="*/ 1234 h 1234"/>
                  <a:gd name="T30" fmla="*/ 43 w 678"/>
                  <a:gd name="T31" fmla="*/ 1232 h 1234"/>
                  <a:gd name="T32" fmla="*/ 29 w 678"/>
                  <a:gd name="T33" fmla="*/ 1227 h 1234"/>
                  <a:gd name="T34" fmla="*/ 17 w 678"/>
                  <a:gd name="T35" fmla="*/ 1217 h 1234"/>
                  <a:gd name="T36" fmla="*/ 7 w 678"/>
                  <a:gd name="T37" fmla="*/ 1205 h 1234"/>
                  <a:gd name="T38" fmla="*/ 2 w 678"/>
                  <a:gd name="T39" fmla="*/ 1191 h 1234"/>
                  <a:gd name="T40" fmla="*/ 0 w 678"/>
                  <a:gd name="T41" fmla="*/ 1176 h 1234"/>
                  <a:gd name="T42" fmla="*/ 2 w 678"/>
                  <a:gd name="T43" fmla="*/ 1162 h 1234"/>
                  <a:gd name="T44" fmla="*/ 7 w 678"/>
                  <a:gd name="T45" fmla="*/ 1149 h 1234"/>
                  <a:gd name="T46" fmla="*/ 17 w 678"/>
                  <a:gd name="T47" fmla="*/ 1136 h 1234"/>
                  <a:gd name="T48" fmla="*/ 539 w 678"/>
                  <a:gd name="T49" fmla="*/ 617 h 1234"/>
                  <a:gd name="T50" fmla="*/ 17 w 678"/>
                  <a:gd name="T51" fmla="*/ 98 h 1234"/>
                  <a:gd name="T52" fmla="*/ 7 w 678"/>
                  <a:gd name="T53" fmla="*/ 86 h 1234"/>
                  <a:gd name="T54" fmla="*/ 2 w 678"/>
                  <a:gd name="T55" fmla="*/ 72 h 1234"/>
                  <a:gd name="T56" fmla="*/ 0 w 678"/>
                  <a:gd name="T57" fmla="*/ 58 h 1234"/>
                  <a:gd name="T58" fmla="*/ 2 w 678"/>
                  <a:gd name="T59" fmla="*/ 43 h 1234"/>
                  <a:gd name="T60" fmla="*/ 7 w 678"/>
                  <a:gd name="T61" fmla="*/ 29 h 1234"/>
                  <a:gd name="T62" fmla="*/ 17 w 678"/>
                  <a:gd name="T63" fmla="*/ 17 h 1234"/>
                  <a:gd name="T64" fmla="*/ 29 w 678"/>
                  <a:gd name="T65" fmla="*/ 8 h 1234"/>
                  <a:gd name="T66" fmla="*/ 43 w 678"/>
                  <a:gd name="T67" fmla="*/ 3 h 1234"/>
                  <a:gd name="T68" fmla="*/ 58 w 678"/>
                  <a:gd name="T69" fmla="*/ 0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78" h="1234">
                    <a:moveTo>
                      <a:pt x="58" y="0"/>
                    </a:moveTo>
                    <a:lnTo>
                      <a:pt x="72" y="3"/>
                    </a:lnTo>
                    <a:lnTo>
                      <a:pt x="86" y="8"/>
                    </a:lnTo>
                    <a:lnTo>
                      <a:pt x="99" y="17"/>
                    </a:lnTo>
                    <a:lnTo>
                      <a:pt x="661" y="577"/>
                    </a:lnTo>
                    <a:lnTo>
                      <a:pt x="670" y="588"/>
                    </a:lnTo>
                    <a:lnTo>
                      <a:pt x="676" y="602"/>
                    </a:lnTo>
                    <a:lnTo>
                      <a:pt x="678" y="617"/>
                    </a:lnTo>
                    <a:lnTo>
                      <a:pt x="676" y="631"/>
                    </a:lnTo>
                    <a:lnTo>
                      <a:pt x="670" y="645"/>
                    </a:lnTo>
                    <a:lnTo>
                      <a:pt x="661" y="658"/>
                    </a:lnTo>
                    <a:lnTo>
                      <a:pt x="99" y="1217"/>
                    </a:lnTo>
                    <a:lnTo>
                      <a:pt x="86" y="1227"/>
                    </a:lnTo>
                    <a:lnTo>
                      <a:pt x="72" y="1232"/>
                    </a:lnTo>
                    <a:lnTo>
                      <a:pt x="58" y="1234"/>
                    </a:lnTo>
                    <a:lnTo>
                      <a:pt x="43" y="1232"/>
                    </a:lnTo>
                    <a:lnTo>
                      <a:pt x="29" y="1227"/>
                    </a:lnTo>
                    <a:lnTo>
                      <a:pt x="17" y="1217"/>
                    </a:lnTo>
                    <a:lnTo>
                      <a:pt x="7" y="1205"/>
                    </a:lnTo>
                    <a:lnTo>
                      <a:pt x="2" y="1191"/>
                    </a:lnTo>
                    <a:lnTo>
                      <a:pt x="0" y="1176"/>
                    </a:lnTo>
                    <a:lnTo>
                      <a:pt x="2" y="1162"/>
                    </a:lnTo>
                    <a:lnTo>
                      <a:pt x="7" y="1149"/>
                    </a:lnTo>
                    <a:lnTo>
                      <a:pt x="17" y="1136"/>
                    </a:lnTo>
                    <a:lnTo>
                      <a:pt x="539" y="617"/>
                    </a:lnTo>
                    <a:lnTo>
                      <a:pt x="17" y="98"/>
                    </a:lnTo>
                    <a:lnTo>
                      <a:pt x="7" y="86"/>
                    </a:lnTo>
                    <a:lnTo>
                      <a:pt x="2" y="72"/>
                    </a:lnTo>
                    <a:lnTo>
                      <a:pt x="0" y="58"/>
                    </a:lnTo>
                    <a:lnTo>
                      <a:pt x="2" y="43"/>
                    </a:lnTo>
                    <a:lnTo>
                      <a:pt x="7" y="29"/>
                    </a:lnTo>
                    <a:lnTo>
                      <a:pt x="17" y="17"/>
                    </a:lnTo>
                    <a:lnTo>
                      <a:pt x="29" y="8"/>
                    </a:lnTo>
                    <a:lnTo>
                      <a:pt x="43" y="3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38100">
                <a:solidFill>
                  <a:schemeClr val="accent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6819616" y="5943600"/>
            <a:ext cx="5372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Set target date, measure progress &amp; align </a:t>
            </a:r>
          </a:p>
        </p:txBody>
      </p:sp>
    </p:spTree>
    <p:extLst>
      <p:ext uri="{BB962C8B-B14F-4D97-AF65-F5344CB8AC3E}">
        <p14:creationId xmlns:p14="http://schemas.microsoft.com/office/powerpoint/2010/main" val="26861143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" y="0"/>
            <a:ext cx="603772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161" y="-1"/>
            <a:ext cx="6037729" cy="3918857"/>
          </a:xfrm>
          <a:prstGeom prst="rect">
            <a:avLst/>
          </a:prstGeom>
          <a:gradFill>
            <a:gsLst>
              <a:gs pos="0">
                <a:srgbClr val="77B864">
                  <a:alpha val="0"/>
                </a:srgbClr>
              </a:gs>
              <a:gs pos="50000">
                <a:srgbClr val="77B864">
                  <a:alpha val="50000"/>
                </a:srgbClr>
              </a:gs>
              <a:gs pos="100000">
                <a:srgbClr val="588F4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586035" y="3406140"/>
            <a:ext cx="6857999" cy="457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298" y="861409"/>
            <a:ext cx="57621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Decide What You are Willing to Give Up or Overcome to Obtain Goals</a:t>
            </a:r>
            <a:endParaRPr lang="en-US" sz="6000" cap="all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Picture 17" descr="Screen Shot 2016-10-06 at 11.48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15" y="0"/>
            <a:ext cx="61722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657600"/>
            <a:ext cx="345840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989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5756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851502" y="3133725"/>
            <a:ext cx="6857999" cy="590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029070">
            <a:off x="1266640" y="1094921"/>
            <a:ext cx="3545581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prstClr val="black"/>
                </a:solidFill>
              </a:rPr>
              <a:t>Today is 31-Dec-2016, with the laptop on my table, I am happily declare that I am a Professional Coordinator &amp; earning an on-going income of SGD1,875 per week , SGD7,500 per month &amp; SGD97,000 per year.  Nothing compare to my previous pay, but most importantly, this is my RESIDUAL INCOME.  Hooray!! 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u="sng" dirty="0">
                <a:solidFill>
                  <a:prstClr val="black"/>
                </a:solidFill>
              </a:rPr>
              <a:t>Sipping my favorite Riesling with JH, I am now planning to establish my second BDC.  My dream now become bigger &amp; my vision become clearer.  My ultimate objective is to complete minimum 3 BDCs by 31-Dec-2019.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u="sng" dirty="0">
                <a:solidFill>
                  <a:prstClr val="black"/>
                </a:solidFill>
              </a:rPr>
              <a:t>By then, </a:t>
            </a:r>
            <a:r>
              <a:rPr lang="en-US" sz="1400" u="sng" dirty="0" err="1">
                <a:solidFill>
                  <a:prstClr val="black"/>
                </a:solidFill>
              </a:rPr>
              <a:t>Jariel</a:t>
            </a:r>
            <a:r>
              <a:rPr lang="en-US" sz="1400" u="sng" dirty="0">
                <a:solidFill>
                  <a:prstClr val="black"/>
                </a:solidFill>
              </a:rPr>
              <a:t> has graduated from University and JH can slow down in his travelling.  Together with JH, we as a husband &amp; wife team will continue our MASG career to build till we reach 60.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u="sng" dirty="0">
                <a:solidFill>
                  <a:prstClr val="black"/>
                </a:solidFill>
              </a:rPr>
              <a:t>At the age of 60, I’m looking to: (1) travel round the world cruising &amp; enjoying  (2) actively involve in the voluntarily work &amp; help the people who needs help  (3) write a book &amp; have my own painting.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029070">
            <a:off x="709901" y="-87366"/>
            <a:ext cx="3216539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</a:rPr>
              <a:t>Jessica</a:t>
            </a:r>
            <a:endParaRPr lang="en-US" sz="3200" i="1" dirty="0">
              <a:ln>
                <a:solidFill>
                  <a:srgbClr val="443988"/>
                </a:solidFill>
              </a:ln>
              <a:solidFill>
                <a:srgbClr val="443988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47319" y="2162621"/>
            <a:ext cx="4334726" cy="1922017"/>
            <a:chOff x="7247154" y="911720"/>
            <a:chExt cx="4334726" cy="1922017"/>
          </a:xfrm>
        </p:grpSpPr>
        <p:sp>
          <p:nvSpPr>
            <p:cNvPr id="7" name="Rectangle 6"/>
            <p:cNvSpPr/>
            <p:nvPr/>
          </p:nvSpPr>
          <p:spPr>
            <a:xfrm>
              <a:off x="7247154" y="911720"/>
              <a:ext cx="433472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cap="all" dirty="0">
                  <a:solidFill>
                    <a:srgbClr val="00A9FC"/>
                  </a:solidFill>
                </a:rPr>
                <a:t>Write your Goal Statement </a:t>
              </a:r>
              <a:endParaRPr lang="en-US" sz="7200" cap="all" dirty="0">
                <a:solidFill>
                  <a:srgbClr val="00A9FC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05693" y="2464405"/>
              <a:ext cx="38176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50 to 100 Words – Read it twice a day</a:t>
              </a: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826188" y="4800600"/>
            <a:ext cx="3294530" cy="909664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Add Your “Action Plan”</a:t>
            </a:r>
          </a:p>
        </p:txBody>
      </p:sp>
    </p:spTree>
    <p:extLst>
      <p:ext uri="{BB962C8B-B14F-4D97-AF65-F5344CB8AC3E}">
        <p14:creationId xmlns:p14="http://schemas.microsoft.com/office/powerpoint/2010/main" val="21812375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07 at 12.15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" y="7997"/>
            <a:ext cx="12186033" cy="6850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1" y="3200400"/>
            <a:ext cx="59436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n-US" sz="2800" b="1" dirty="0">
                <a:ln w="11430"/>
                <a:solidFill>
                  <a:srgbClr val="9F0052">
                    <a:lumMod val="50000"/>
                  </a:srgbClr>
                </a:solidFill>
              </a:rPr>
              <a:t>To build a strong organization that provide you with the financial freedom of  </a:t>
            </a:r>
            <a:r>
              <a:rPr lang="en-US" sz="2600" b="1" dirty="0">
                <a:ln w="11430"/>
                <a:solidFill>
                  <a:srgbClr val="9F0052">
                    <a:lumMod val="50000"/>
                  </a:srgbClr>
                </a:solidFill>
              </a:rPr>
              <a:t>SGD97,500 - SGD136,500p.a. </a:t>
            </a:r>
          </a:p>
        </p:txBody>
      </p:sp>
      <p:pic>
        <p:nvPicPr>
          <p:cNvPr id="6" name="Picture 5" descr="Screen Shot 2016-10-07 at 12.26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24400"/>
            <a:ext cx="5410200" cy="19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</Words>
  <Application>Microsoft Office PowerPoint</Application>
  <PresentationFormat>Widescreen</PresentationFormat>
  <Paragraphs>148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新細明體</vt:lpstr>
      <vt:lpstr>Arial</vt:lpstr>
      <vt:lpstr>Calibri</vt:lpstr>
      <vt:lpstr>Calibri Light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Vivian Gan</dc:creator>
  <cp:lastModifiedBy>Vivian Gan</cp:lastModifiedBy>
  <cp:revision>1</cp:revision>
  <dcterms:created xsi:type="dcterms:W3CDTF">2016-10-31T12:28:08Z</dcterms:created>
  <dcterms:modified xsi:type="dcterms:W3CDTF">2016-10-31T12:28:16Z</dcterms:modified>
</cp:coreProperties>
</file>